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  <p:sldMasterId id="2147483695" r:id="rId3"/>
  </p:sldMasterIdLst>
  <p:notesMasterIdLst>
    <p:notesMasterId r:id="rId17"/>
  </p:notesMasterIdLst>
  <p:handoutMasterIdLst>
    <p:handoutMasterId r:id="rId18"/>
  </p:handoutMasterIdLst>
  <p:sldIdLst>
    <p:sldId id="679" r:id="rId4"/>
    <p:sldId id="680" r:id="rId5"/>
    <p:sldId id="681" r:id="rId6"/>
    <p:sldId id="687" r:id="rId7"/>
    <p:sldId id="272" r:id="rId8"/>
    <p:sldId id="299" r:id="rId9"/>
    <p:sldId id="685" r:id="rId10"/>
    <p:sldId id="686" r:id="rId11"/>
    <p:sldId id="313" r:id="rId12"/>
    <p:sldId id="304" r:id="rId13"/>
    <p:sldId id="340" r:id="rId14"/>
    <p:sldId id="683" r:id="rId15"/>
    <p:sldId id="688" r:id="rId16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Simon" initials="MS" lastIdx="0" clrIdx="0">
    <p:extLst>
      <p:ext uri="{19B8F6BF-5375-455C-9EA6-DF929625EA0E}">
        <p15:presenceInfo xmlns:p15="http://schemas.microsoft.com/office/powerpoint/2012/main" userId="S-1-5-21-1987792075-1436882243-48716514-121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20815"/>
    <a:srgbClr val="000000"/>
    <a:srgbClr val="636463"/>
    <a:srgbClr val="E87722"/>
    <a:srgbClr val="B31B1B"/>
    <a:srgbClr val="CF4520"/>
    <a:srgbClr val="F47A22"/>
    <a:srgbClr val="A21E33"/>
    <a:srgbClr val="FFC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9302" autoAdjust="0"/>
  </p:normalViewPr>
  <p:slideViewPr>
    <p:cSldViewPr snapToGrid="0" snapToObjects="1">
      <p:cViewPr varScale="1">
        <p:scale>
          <a:sx n="68" d="100"/>
          <a:sy n="68" d="100"/>
        </p:scale>
        <p:origin x="12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9D880E72-C0D1-7B4E-95F7-AA2918E085BC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25FBFBE2-5FC1-6D49-9CB1-BEBD9B36B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21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835B1ABD-57F1-1B46-A417-3C7D1F2A85D0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33FF746A-9A42-BC49-B5AB-F8339C12B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09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in addition to </a:t>
            </a:r>
            <a:r>
              <a:rPr lang="en-US" dirty="0" err="1"/>
              <a:t>infonet</a:t>
            </a:r>
            <a:r>
              <a:rPr lang="en-US" baseline="0" dirty="0"/>
              <a:t> frequently updated interim guidance on clinical management from CDC and WHO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746A-9A42-BC49-B5AB-F8339C12B1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1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746A-9A42-BC49-B5AB-F8339C12B1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6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746A-9A42-BC49-B5AB-F8339C12B1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  <a:p>
            <a:r>
              <a:rPr lang="en-US" sz="900" dirty="0"/>
              <a:t>Given virus</a:t>
            </a:r>
            <a:r>
              <a:rPr lang="en-US" sz="900" baseline="0" dirty="0"/>
              <a:t> detected in all phases of illness, stopping viral replication reasonable strategy at any stage of illness</a:t>
            </a:r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208B-5C3F-E442-884C-486FCD504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74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208B-5C3F-E442-884C-486FCD504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293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746A-9A42-BC49-B5AB-F8339C12B1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8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Coronavirus protease inhibitors</a:t>
            </a:r>
            <a:r>
              <a:rPr lang="en-US" sz="800" baseline="0" dirty="0"/>
              <a:t> have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/>
              <a:t>However PK data and  clinical trials </a:t>
            </a:r>
            <a:r>
              <a:rPr lang="en-US" sz="800" baseline="0" dirty="0" err="1"/>
              <a:t>hav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208B-5C3F-E442-884C-486FCD504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980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Monocoolo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208B-5C3F-E442-884C-486FCD504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131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Chloroquine is an anti-malarial agent with broad-spectrum antiviral activity</a:t>
            </a:r>
          </a:p>
          <a:p>
            <a:pPr lvl="1"/>
            <a:r>
              <a:rPr lang="en-US" dirty="0"/>
              <a:t> Also has immune-modulating activity which may enhance its antiviral effect </a:t>
            </a:r>
          </a:p>
          <a:p>
            <a:r>
              <a:rPr lang="en-US" dirty="0"/>
              <a:t>Previous studies of chloroquine and analogues for treatment of dengue, HCV, chikungunya and HIV-1 infections</a:t>
            </a:r>
          </a:p>
          <a:p>
            <a:r>
              <a:rPr lang="en-US" dirty="0"/>
              <a:t>Recently found to have activity </a:t>
            </a:r>
            <a:r>
              <a:rPr lang="en-US" i="1" dirty="0"/>
              <a:t>in vitro </a:t>
            </a:r>
            <a:r>
              <a:rPr lang="en-US" dirty="0"/>
              <a:t>against COVID-19 at concentrations that may be clinically achievable</a:t>
            </a:r>
          </a:p>
          <a:p>
            <a:r>
              <a:rPr lang="en-US" dirty="0"/>
              <a:t>News briefing (China): results from &gt;100 patients suggest that chloroquine phosphate may be superior to control treatment in inhibiting the exacerbation of pneumonia, improving lung imaging findings, promoting a virus-negative conversion, and shortening the disease course in COVID-19 pneumonia</a:t>
            </a:r>
          </a:p>
          <a:p>
            <a:r>
              <a:rPr lang="en-US" dirty="0"/>
              <a:t>Currently </a:t>
            </a:r>
            <a:r>
              <a:rPr lang="en-US" u="sng" dirty="0"/>
              <a:t>unavailable</a:t>
            </a:r>
            <a:r>
              <a:rPr lang="en-US" dirty="0"/>
              <a:t> in the US</a:t>
            </a:r>
          </a:p>
          <a:p>
            <a:r>
              <a:rPr lang="en-US" dirty="0"/>
              <a:t>Hydroxychloroquine: less toxic metabolite of chloroquine used to treat rheumatic diseases</a:t>
            </a:r>
          </a:p>
          <a:p>
            <a:pPr lvl="1"/>
            <a:r>
              <a:rPr lang="en-US" dirty="0"/>
              <a:t>Being investigated in clinical trial for COVID-19</a:t>
            </a:r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208B-5C3F-E442-884C-486FCD504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19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2081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1598134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B31B1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2657467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B31B1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95288" y="4047815"/>
            <a:ext cx="5853112" cy="620956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B31B1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842000" y="4047919"/>
            <a:ext cx="2905928" cy="620957"/>
          </a:xfrm>
        </p:spPr>
        <p:txBody>
          <a:bodyPr>
            <a:normAutofit/>
          </a:bodyPr>
          <a:lstStyle>
            <a:lvl1pPr marL="0" indent="0" algn="r">
              <a:buNone/>
              <a:defRPr sz="1500" baseline="0">
                <a:solidFill>
                  <a:srgbClr val="B31B1B"/>
                </a:solidFill>
              </a:defRPr>
            </a:lvl1pPr>
          </a:lstStyle>
          <a:p>
            <a:pPr lvl="0"/>
            <a:r>
              <a:rPr lang="en-US" dirty="0"/>
              <a:t>10.10.15</a:t>
            </a:r>
            <a:br>
              <a:rPr lang="en-US" dirty="0"/>
            </a:br>
            <a:r>
              <a:rPr lang="en-US" dirty="0"/>
              <a:t>‘Web address here’</a:t>
            </a:r>
          </a:p>
        </p:txBody>
      </p:sp>
      <p:pic>
        <p:nvPicPr>
          <p:cNvPr id="9" name="Picture 8" descr="LOCKUP_WCM_NYP_FULLCOLO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6"/>
          <a:stretch/>
        </p:blipFill>
        <p:spPr>
          <a:xfrm>
            <a:off x="0" y="6400800"/>
            <a:ext cx="3073703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09" y="6496931"/>
            <a:ext cx="2574951" cy="3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9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4"/>
          </p:nvPr>
        </p:nvSpPr>
        <p:spPr>
          <a:xfrm>
            <a:off x="457200" y="1675181"/>
            <a:ext cx="8229600" cy="444646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419521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69999" y="4067527"/>
            <a:ext cx="5970422" cy="1975644"/>
          </a:xfrm>
        </p:spPr>
        <p:txBody>
          <a:bodyPr lIns="0" tIns="0" rIns="0" bIns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1270002" y="1417761"/>
            <a:ext cx="5970421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&amp; Copy 1</a:t>
            </a:r>
          </a:p>
        </p:txBody>
      </p:sp>
    </p:spTree>
    <p:extLst>
      <p:ext uri="{BB962C8B-B14F-4D97-AF65-F5344CB8AC3E}">
        <p14:creationId xmlns:p14="http://schemas.microsoft.com/office/powerpoint/2010/main" val="248051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4827238" y="1417759"/>
            <a:ext cx="3440462" cy="3676951"/>
          </a:xfrm>
        </p:spPr>
        <p:txBody>
          <a:bodyPr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/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icon to add chart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&amp; Copy 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 hasCustomPrompt="1"/>
          </p:nvPr>
        </p:nvSpPr>
        <p:spPr>
          <a:xfrm>
            <a:off x="850900" y="1417639"/>
            <a:ext cx="3976688" cy="4703884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939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&amp;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25" hasCustomPrompt="1"/>
          </p:nvPr>
        </p:nvSpPr>
        <p:spPr>
          <a:xfrm>
            <a:off x="664364" y="1417761"/>
            <a:ext cx="3804897" cy="367628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Bar Chart &amp; Copy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7" hasCustomPrompt="1"/>
          </p:nvPr>
        </p:nvSpPr>
        <p:spPr>
          <a:xfrm>
            <a:off x="4468815" y="1417639"/>
            <a:ext cx="3989387" cy="4703884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985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&amp; 4 Blocks of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23213" y="3694604"/>
            <a:ext cx="1973262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7164" y="3694604"/>
            <a:ext cx="1973262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536568" y="1417761"/>
            <a:ext cx="1973262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603902" y="1417761"/>
            <a:ext cx="1973262" cy="2276841"/>
          </a:xfrm>
          <a:solidFill>
            <a:srgbClr val="E87722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4 Images &amp; 4 Blocks of Copy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30144" y="1417760"/>
            <a:ext cx="1966333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0237" y="1417760"/>
            <a:ext cx="1966333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603904" y="3686607"/>
            <a:ext cx="1966333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536570" y="3686607"/>
            <a:ext cx="1966333" cy="2268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723877" y="154048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676435" y="154048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A21E33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2717961" y="380023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646780" y="3800237"/>
            <a:ext cx="1765300" cy="214611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2500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676616" y="1417760"/>
            <a:ext cx="7781584" cy="2334795"/>
          </a:xfrm>
        </p:spPr>
        <p:txBody>
          <a:bodyPr lIns="0" tIns="0" bIns="0"/>
          <a:lstStyle>
            <a:lvl1pPr marL="0" indent="0">
              <a:lnSpc>
                <a:spcPct val="80000"/>
              </a:lnSpc>
              <a:buFontTx/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600"/>
              </a:spcBef>
              <a:buFontTx/>
              <a:buNone/>
              <a:defRPr sz="1500" b="1">
                <a:solidFill>
                  <a:srgbClr val="F47A22"/>
                </a:solidFill>
                <a:latin typeface="Arial"/>
                <a:cs typeface="Arial"/>
              </a:defRPr>
            </a:lvl2pPr>
            <a:lvl3pPr marL="0" indent="0">
              <a:spcBef>
                <a:spcPts val="0"/>
              </a:spcBef>
              <a:buFontTx/>
              <a:buNone/>
              <a:defRPr sz="1500" b="0">
                <a:solidFill>
                  <a:srgbClr val="8D8E8D"/>
                </a:solidFill>
                <a:latin typeface="Arial"/>
                <a:cs typeface="Arial"/>
              </a:defRPr>
            </a:lvl3pPr>
            <a:lvl4pPr marL="0" indent="0">
              <a:spcBef>
                <a:spcPts val="0"/>
              </a:spcBef>
              <a:buNone/>
              <a:defRPr sz="1500">
                <a:solidFill>
                  <a:srgbClr val="8D8E8D"/>
                </a:solidFill>
                <a:latin typeface="Arial"/>
                <a:cs typeface="Arial"/>
              </a:defRPr>
            </a:lvl4pPr>
            <a:lvl5pPr marL="0" indent="-137160">
              <a:lnSpc>
                <a:spcPct val="120000"/>
              </a:lnSpc>
              <a:spcBef>
                <a:spcPts val="0"/>
              </a:spcBef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Venn Diagram &amp; Copy</a:t>
            </a:r>
          </a:p>
        </p:txBody>
      </p:sp>
      <p:grpSp>
        <p:nvGrpSpPr>
          <p:cNvPr id="4" name="Group 11"/>
          <p:cNvGrpSpPr/>
          <p:nvPr userDrawn="1"/>
        </p:nvGrpSpPr>
        <p:grpSpPr>
          <a:xfrm>
            <a:off x="2835842" y="2608989"/>
            <a:ext cx="3136213" cy="2972365"/>
            <a:chOff x="2943666" y="2261124"/>
            <a:chExt cx="2954151" cy="2576050"/>
          </a:xfrm>
        </p:grpSpPr>
        <p:sp>
          <p:nvSpPr>
            <p:cNvPr id="3" name="Oval 2"/>
            <p:cNvSpPr/>
            <p:nvPr userDrawn="1"/>
          </p:nvSpPr>
          <p:spPr>
            <a:xfrm>
              <a:off x="3554937" y="2261124"/>
              <a:ext cx="1722635" cy="1584960"/>
            </a:xfrm>
            <a:prstGeom prst="ellipse">
              <a:avLst/>
            </a:prstGeom>
            <a:solidFill>
              <a:srgbClr val="E87722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6"/>
            <p:cNvGrpSpPr/>
            <p:nvPr userDrawn="1"/>
          </p:nvGrpSpPr>
          <p:grpSpPr>
            <a:xfrm>
              <a:off x="2943666" y="3252214"/>
              <a:ext cx="2954151" cy="1584960"/>
              <a:chOff x="3554937" y="3252214"/>
              <a:chExt cx="2954151" cy="1584960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3554937" y="3252214"/>
                <a:ext cx="1722636" cy="1584960"/>
              </a:xfrm>
              <a:prstGeom prst="ellipse">
                <a:avLst/>
              </a:prstGeom>
              <a:solidFill>
                <a:srgbClr val="B31B1B">
                  <a:alpha val="52941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 userDrawn="1"/>
            </p:nvSpPr>
            <p:spPr>
              <a:xfrm>
                <a:off x="4786452" y="3252214"/>
                <a:ext cx="1722636" cy="1584960"/>
              </a:xfrm>
              <a:prstGeom prst="ellipse">
                <a:avLst/>
              </a:prstGeom>
              <a:solidFill>
                <a:srgbClr val="CF4520">
                  <a:alpha val="52941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4" name="Straight Connector 13"/>
          <p:cNvCxnSpPr/>
          <p:nvPr userDrawn="1"/>
        </p:nvCxnSpPr>
        <p:spPr>
          <a:xfrm>
            <a:off x="6041310" y="4608527"/>
            <a:ext cx="2416892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041310" y="4737959"/>
            <a:ext cx="241689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219700" y="3019184"/>
            <a:ext cx="3238500" cy="669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6041310" y="3019184"/>
            <a:ext cx="2416891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76618" y="4642771"/>
            <a:ext cx="2085909" cy="0"/>
          </a:xfrm>
          <a:prstGeom prst="line">
            <a:avLst/>
          </a:prstGeom>
          <a:ln w="3175" cmpd="sng">
            <a:solidFill>
              <a:srgbClr val="8D8E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676618" y="4737959"/>
            <a:ext cx="2085909" cy="13017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800">
                <a:latin typeface="Arial"/>
                <a:cs typeface="Arial"/>
              </a:defRPr>
            </a:lvl3pPr>
            <a:lvl4pPr>
              <a:defRPr sz="800">
                <a:latin typeface="Arial"/>
                <a:cs typeface="Arial"/>
              </a:defRPr>
            </a:lvl4pPr>
            <a:lvl5pPr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9511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LOCKUP_WCM_NYP_FULLCOLO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6"/>
          <a:stretch/>
        </p:blipFill>
        <p:spPr>
          <a:xfrm>
            <a:off x="316234" y="3123801"/>
            <a:ext cx="4178808" cy="621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243367"/>
            <a:ext cx="3337560" cy="4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61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96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7F77C2-9654-2242-ADD1-B1157D5A5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852961"/>
            <a:ext cx="4978908" cy="98260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362840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3777" y="4953000"/>
            <a:ext cx="4978908" cy="651933"/>
          </a:xfr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pic>
        <p:nvPicPr>
          <p:cNvPr id="8" name="Picture 7" descr="CUIMC-ko-logo-large.png">
            <a:extLst>
              <a:ext uri="{FF2B5EF4-FFF2-40B4-BE49-F238E27FC236}">
                <a16:creationId xmlns:a16="http://schemas.microsoft.com/office/drawing/2014/main" id="{F9007386-AA3F-1F4B-8EEE-C3E2C9CB3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2" y="6274393"/>
            <a:ext cx="2472993" cy="4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83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E00C3-CCCE-314C-B79B-D54403EA7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852961"/>
            <a:ext cx="4978908" cy="98260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362840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3777" y="4953000"/>
            <a:ext cx="4978908" cy="651933"/>
          </a:xfr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pic>
        <p:nvPicPr>
          <p:cNvPr id="8" name="Picture 7" descr="CUIMC-ko-logo-large.png">
            <a:extLst>
              <a:ext uri="{FF2B5EF4-FFF2-40B4-BE49-F238E27FC236}">
                <a16:creationId xmlns:a16="http://schemas.microsoft.com/office/drawing/2014/main" id="{F9007386-AA3F-1F4B-8EEE-C3E2C9CB3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2" y="6274393"/>
            <a:ext cx="2472993" cy="4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7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1598134"/>
            <a:ext cx="8351856" cy="989914"/>
          </a:xfrm>
        </p:spPr>
        <p:txBody>
          <a:bodyPr lIns="0" bIns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E8772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  <a:br>
              <a:rPr lang="en-US" dirty="0"/>
            </a:b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2657467"/>
            <a:ext cx="6400800" cy="88286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E8772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8" name="Picture 7" descr="LOCKUP_WCM_NYP_FULLCOLO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6"/>
          <a:stretch/>
        </p:blipFill>
        <p:spPr>
          <a:xfrm>
            <a:off x="0" y="6400800"/>
            <a:ext cx="307370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09" y="6496931"/>
            <a:ext cx="2574951" cy="3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5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ECA280-7948-374B-8475-C9993D412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852961"/>
            <a:ext cx="4978908" cy="98260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362840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3777" y="4953000"/>
            <a:ext cx="4978908" cy="651933"/>
          </a:xfr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pic>
        <p:nvPicPr>
          <p:cNvPr id="8" name="Picture 7" descr="CUIMC-ko-logo-large.png">
            <a:extLst>
              <a:ext uri="{FF2B5EF4-FFF2-40B4-BE49-F238E27FC236}">
                <a16:creationId xmlns:a16="http://schemas.microsoft.com/office/drawing/2014/main" id="{F9007386-AA3F-1F4B-8EEE-C3E2C9CB3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2" y="6274393"/>
            <a:ext cx="2472993" cy="4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30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A3A091-CAB8-584B-B8E7-A6DD7F0B1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852961"/>
            <a:ext cx="4978908" cy="98260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362840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3777" y="4953000"/>
            <a:ext cx="4978908" cy="651933"/>
          </a:xfr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pic>
        <p:nvPicPr>
          <p:cNvPr id="8" name="Picture 7" descr="CUIMC-ko-logo-large.png">
            <a:extLst>
              <a:ext uri="{FF2B5EF4-FFF2-40B4-BE49-F238E27FC236}">
                <a16:creationId xmlns:a16="http://schemas.microsoft.com/office/drawing/2014/main" id="{F9007386-AA3F-1F4B-8EEE-C3E2C9CB3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2" y="6274393"/>
            <a:ext cx="2472993" cy="4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77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C6CFE3-F17F-5640-8781-96EDED97C2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852961"/>
            <a:ext cx="4978908" cy="98260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362840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3777" y="4953000"/>
            <a:ext cx="4978908" cy="651933"/>
          </a:xfr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pic>
        <p:nvPicPr>
          <p:cNvPr id="8" name="Picture 7" descr="CUIMC-ko-logo-large.png">
            <a:extLst>
              <a:ext uri="{FF2B5EF4-FFF2-40B4-BE49-F238E27FC236}">
                <a16:creationId xmlns:a16="http://schemas.microsoft.com/office/drawing/2014/main" id="{F9007386-AA3F-1F4B-8EEE-C3E2C9CB3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2" y="6274393"/>
            <a:ext cx="2472993" cy="4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3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BED87A-FCC3-AD4E-B1A9-FF9902407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852961"/>
            <a:ext cx="4978908" cy="98260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362840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3777" y="4953000"/>
            <a:ext cx="4978908" cy="651933"/>
          </a:xfr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pic>
        <p:nvPicPr>
          <p:cNvPr id="8" name="Picture 7" descr="CUIMC-ko-logo-large.png">
            <a:extLst>
              <a:ext uri="{FF2B5EF4-FFF2-40B4-BE49-F238E27FC236}">
                <a16:creationId xmlns:a16="http://schemas.microsoft.com/office/drawing/2014/main" id="{F9007386-AA3F-1F4B-8EEE-C3E2C9CB3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2" y="6274393"/>
            <a:ext cx="2472993" cy="4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8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FD1F78-CF93-BE40-9FAB-5FD95D447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852961"/>
            <a:ext cx="4978908" cy="98260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362840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3777" y="4953000"/>
            <a:ext cx="4978908" cy="651933"/>
          </a:xfr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pic>
        <p:nvPicPr>
          <p:cNvPr id="8" name="Picture 7" descr="CUIMC-ko-logo-large.png">
            <a:extLst>
              <a:ext uri="{FF2B5EF4-FFF2-40B4-BE49-F238E27FC236}">
                <a16:creationId xmlns:a16="http://schemas.microsoft.com/office/drawing/2014/main" id="{F9007386-AA3F-1F4B-8EEE-C3E2C9CB3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2" y="6274393"/>
            <a:ext cx="2472993" cy="4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01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7E34E-E16B-5843-9C3C-0768F6344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852961"/>
            <a:ext cx="4978908" cy="98260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362840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3777" y="4953000"/>
            <a:ext cx="4978908" cy="651933"/>
          </a:xfr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pic>
        <p:nvPicPr>
          <p:cNvPr id="8" name="Picture 7" descr="CUIMC-ko-logo-large.png">
            <a:extLst>
              <a:ext uri="{FF2B5EF4-FFF2-40B4-BE49-F238E27FC236}">
                <a16:creationId xmlns:a16="http://schemas.microsoft.com/office/drawing/2014/main" id="{F9007386-AA3F-1F4B-8EEE-C3E2C9CB3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2" y="6274393"/>
            <a:ext cx="2472993" cy="4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86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AD8862-28C2-1248-A64A-453EA1DAE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852961"/>
            <a:ext cx="4978908" cy="98260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362840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3777" y="4953000"/>
            <a:ext cx="4978908" cy="651933"/>
          </a:xfr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pic>
        <p:nvPicPr>
          <p:cNvPr id="8" name="Picture 7" descr="CUIMC-ko-logo-large.png">
            <a:extLst>
              <a:ext uri="{FF2B5EF4-FFF2-40B4-BE49-F238E27FC236}">
                <a16:creationId xmlns:a16="http://schemas.microsoft.com/office/drawing/2014/main" id="{F9007386-AA3F-1F4B-8EEE-C3E2C9CB3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2" y="6274393"/>
            <a:ext cx="2472993" cy="4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54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UMIC-PPT-cover-page-design-08021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3714750"/>
            <a:ext cx="9144000" cy="3143250"/>
          </a:xfrm>
          <a:prstGeom prst="rect">
            <a:avLst/>
          </a:prstGeom>
          <a:solidFill>
            <a:srgbClr val="1D4F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852961"/>
            <a:ext cx="4978908" cy="98260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 Line One</a:t>
            </a:r>
          </a:p>
          <a:p>
            <a:pPr lvl="0"/>
            <a:r>
              <a:rPr lang="en-US" dirty="0"/>
              <a:t>Line Two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362840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0" i="0" cap="all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3777" y="4953000"/>
            <a:ext cx="4978908" cy="651933"/>
          </a:xfrm>
          <a:noFill/>
          <a:ln>
            <a:noFill/>
          </a:ln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pic>
        <p:nvPicPr>
          <p:cNvPr id="9" name="Picture 8" descr="CUIMC-ko-logo-large.png">
            <a:extLst>
              <a:ext uri="{FF2B5EF4-FFF2-40B4-BE49-F238E27FC236}">
                <a16:creationId xmlns:a16="http://schemas.microsoft.com/office/drawing/2014/main" id="{4E8FC1BE-C716-5C46-A259-BC04461F2C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2" y="6274393"/>
            <a:ext cx="2472993" cy="4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18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DED7FD0-D892-9143-A8AA-489C3FA99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357618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0" i="0" cap="all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849387"/>
            <a:ext cx="4978908" cy="150880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400" b="0" i="0" baseline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CUIMC-ko-logo-large.png">
            <a:extLst>
              <a:ext uri="{FF2B5EF4-FFF2-40B4-BE49-F238E27FC236}">
                <a16:creationId xmlns:a16="http://schemas.microsoft.com/office/drawing/2014/main" id="{9728D9F9-56C1-F64A-9CD6-800216EEBB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2" y="6274393"/>
            <a:ext cx="2472993" cy="4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44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3776" y="1833659"/>
            <a:ext cx="5795899" cy="41014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93776" y="984446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6930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Copy Only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914401" y="1432415"/>
            <a:ext cx="7759701" cy="4517048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3pPr>
            <a:lvl4pPr marL="0">
              <a:defRPr sz="1500">
                <a:solidFill>
                  <a:srgbClr val="7F7F7F"/>
                </a:solidFill>
                <a:latin typeface="Arial"/>
                <a:cs typeface="Arial"/>
              </a:defRPr>
            </a:lvl4pPr>
            <a:lvl5pPr marL="457200">
              <a:defRPr sz="15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41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91872" y="1833660"/>
            <a:ext cx="2686304" cy="4101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377746" y="1833660"/>
            <a:ext cx="5002730" cy="4101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493776" y="98662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10685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91871" y="1833660"/>
            <a:ext cx="5801868" cy="4101472"/>
          </a:xfrm>
          <a:prstGeom prst="rect">
            <a:avLst/>
          </a:prstGeom>
        </p:spPr>
        <p:txBody>
          <a:bodyPr lIns="0" rIns="182880">
            <a:noAutofit/>
          </a:bodyPr>
          <a:lstStyle>
            <a:lvl1pPr marL="0" marR="0" indent="-233172" algn="l" defTabSz="685800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0"/>
              </a:spcAft>
              <a:buClr>
                <a:srgbClr val="1D4F91"/>
              </a:buClr>
              <a:buSzPct val="100000"/>
              <a:buFont typeface="Arial" charset="0"/>
              <a:buChar char="•"/>
              <a:tabLst/>
              <a:defRPr sz="1500" b="0" i="0" spc="-38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493776" y="986619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46556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91871" y="1833660"/>
            <a:ext cx="5801868" cy="41014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725"/>
              </a:lnSpc>
              <a:buClr>
                <a:srgbClr val="005BBB"/>
              </a:buClr>
              <a:buFontTx/>
              <a:buNone/>
              <a:defRPr sz="135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11480" indent="-209550">
              <a:lnSpc>
                <a:spcPts val="1725"/>
              </a:lnSpc>
              <a:buClr>
                <a:srgbClr val="1D4F91"/>
              </a:buClr>
              <a:buFont typeface="Arial" charset="0"/>
              <a:buChar char="•"/>
              <a:tabLst/>
              <a:defRPr sz="135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35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93776" y="98662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82103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493776" y="984447"/>
            <a:ext cx="320149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3777" y="1833659"/>
            <a:ext cx="3201489" cy="41014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34754" y="-7952"/>
            <a:ext cx="5309246" cy="62338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42190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34754" y="965197"/>
            <a:ext cx="5309246" cy="49699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493776" y="985165"/>
            <a:ext cx="320149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 b="0" i="0">
                <a:solidFill>
                  <a:srgbClr val="1D4F9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3777" y="1834653"/>
            <a:ext cx="3201489" cy="41004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4437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"/>
            <a:ext cx="9144000" cy="62388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68935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45FD-E666-2D48-99C4-0C9662C84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5C81A-4CE2-D844-BC13-A0A16506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B1746-7D78-8346-B2EC-2A28ED5F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4FAA-AC29-8E4F-8EE2-E5FCC1A7CCD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CDA1E-E542-AC43-A03F-BBAC6486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1FF19-BF68-7E48-9545-2F0B090D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EB95-714D-EB4C-99AE-3A74306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98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A23C7-2C69-734A-84A5-DEF81399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A0F3E-2032-7949-A6F6-86CE01BF2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49238-D250-C346-9216-24B6EA80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4FAA-AC29-8E4F-8EE2-E5FCC1A7CCD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0C7FA-AD8A-DF4E-8124-1743F1BC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D465D-04C3-544C-AB0C-2CAD7EAA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EB95-714D-EB4C-99AE-3A74306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81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750DD-1548-1146-8C0D-BA730922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099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2681-E8FC-0C4F-B0B3-E37F6560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F282D-90B7-D34D-AC81-00D5EC856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71017-87A2-3947-8D16-7A7D1EEE1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7C331-E8C8-CD43-9E0F-0B63660A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4FAA-AC29-8E4F-8EE2-E5FCC1A7CCD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FEE3B-72D3-744D-8607-134A27337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F49E1-10D0-7B44-887A-E6CF67FA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EB95-714D-EB4C-99AE-3A74306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3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4533900" y="1417760"/>
            <a:ext cx="3744913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chemeClr val="tx1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chemeClr val="tx1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Image &amp; Copy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2427" y="1418371"/>
            <a:ext cx="3554338" cy="4007067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17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F310-E696-3E47-B811-B9AF3D16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FD098-F419-9E40-A597-1CFFD365D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F95E4-E60D-8546-BD22-184A913E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4FAA-AC29-8E4F-8EE2-E5FCC1A7CCD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D40C7-EE13-264B-8E97-E151FE7C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B6304-7E00-754E-99F1-614E8AD8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EB95-714D-EB4C-99AE-3A743060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74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B44821-7B63-404B-8D86-AE4E42C0A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" y="0"/>
            <a:ext cx="914231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8212260" y="5398410"/>
            <a:ext cx="685980" cy="91440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1654" y="5306784"/>
            <a:ext cx="3774315" cy="32004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0" indent="0">
              <a:buNone/>
              <a:defRPr sz="1050">
                <a:solidFill>
                  <a:schemeClr val="tx1"/>
                </a:solidFill>
              </a:defRPr>
            </a:lvl2pPr>
            <a:lvl3pPr marL="0" indent="0">
              <a:buNone/>
              <a:defRPr sz="1050">
                <a:solidFill>
                  <a:schemeClr val="tx1"/>
                </a:solidFill>
              </a:defRPr>
            </a:lvl3pPr>
            <a:lvl4pPr marL="0" indent="0">
              <a:buNone/>
              <a:defRPr sz="1050">
                <a:solidFill>
                  <a:schemeClr val="tx1"/>
                </a:solidFill>
              </a:defRPr>
            </a:lvl4pPr>
            <a:lvl5pPr marL="0" indent="0">
              <a:buNone/>
              <a:defRPr sz="1050">
                <a:solidFill>
                  <a:schemeClr val="tx1"/>
                </a:solidFill>
              </a:defRPr>
            </a:lvl5pPr>
            <a:lvl6pPr marL="0" indent="0">
              <a:buNone/>
              <a:defRPr sz="1050">
                <a:solidFill>
                  <a:schemeClr val="tx1"/>
                </a:solidFill>
              </a:defRPr>
            </a:lvl6pPr>
            <a:lvl7pPr marL="0" indent="0">
              <a:buNone/>
              <a:defRPr sz="1050">
                <a:solidFill>
                  <a:schemeClr val="tx1"/>
                </a:solidFill>
              </a:defRPr>
            </a:lvl7pPr>
            <a:lvl8pPr marL="0" indent="0">
              <a:buNone/>
              <a:defRPr sz="1050">
                <a:solidFill>
                  <a:schemeClr val="tx1"/>
                </a:solidFill>
              </a:defRPr>
            </a:lvl8pPr>
            <a:lvl9pPr marL="0" indent="0">
              <a:buNone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85237-5C6E-416E-8198-CA6685D16B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51729" cy="1374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10" y="1828801"/>
            <a:ext cx="6186183" cy="2733675"/>
          </a:xfrm>
          <a:prstGeom prst="rect">
            <a:avLst/>
          </a:prstGeom>
        </p:spPr>
        <p:txBody>
          <a:bodyPr lIns="0" tIns="0" rIns="0" bIns="45720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89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28">
          <p15:clr>
            <a:srgbClr val="FBAE40"/>
          </p15:clr>
        </p15:guide>
        <p15:guide id="3" pos="50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5C0A5D-961D-4DC4-8E2C-036C143E8993}"/>
              </a:ext>
            </a:extLst>
          </p:cNvPr>
          <p:cNvSpPr/>
          <p:nvPr userDrawn="1"/>
        </p:nvSpPr>
        <p:spPr>
          <a:xfrm>
            <a:off x="136160" y="141402"/>
            <a:ext cx="900784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636FED-851B-417D-99DA-F691799A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52" y="141403"/>
            <a:ext cx="7682961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FA6D-EAE9-461E-AF3F-4AAFBB8FF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6172200"/>
            <a:ext cx="4355973" cy="685801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66A2469-3358-401F-B8D4-FD544ACE6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6952" y="1239838"/>
            <a:ext cx="7681103" cy="470376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50"/>
              </a:spcAft>
              <a:defRPr sz="1350"/>
            </a:lvl1pPr>
            <a:lvl2pPr>
              <a:lnSpc>
                <a:spcPct val="100000"/>
              </a:lnSpc>
              <a:spcAft>
                <a:spcPts val="450"/>
              </a:spcAft>
              <a:defRPr sz="1350"/>
            </a:lvl2pPr>
            <a:lvl3pPr>
              <a:lnSpc>
                <a:spcPct val="100000"/>
              </a:lnSpc>
              <a:spcAft>
                <a:spcPts val="450"/>
              </a:spcAft>
              <a:defRPr sz="1350"/>
            </a:lvl3pPr>
            <a:lvl4pPr>
              <a:lnSpc>
                <a:spcPct val="100000"/>
              </a:lnSpc>
              <a:spcAft>
                <a:spcPts val="450"/>
              </a:spcAft>
              <a:defRPr sz="1350"/>
            </a:lvl4pPr>
            <a:lvl5pPr>
              <a:lnSpc>
                <a:spcPct val="100000"/>
              </a:lnSpc>
              <a:spcAft>
                <a:spcPts val="450"/>
              </a:spcAft>
              <a:defRPr sz="1350"/>
            </a:lvl5pPr>
            <a:lvl6pPr>
              <a:lnSpc>
                <a:spcPct val="100000"/>
              </a:lnSpc>
              <a:spcAft>
                <a:spcPts val="450"/>
              </a:spcAft>
              <a:defRPr sz="1350"/>
            </a:lvl6pPr>
            <a:lvl7pPr>
              <a:lnSpc>
                <a:spcPct val="100000"/>
              </a:lnSpc>
              <a:spcAft>
                <a:spcPts val="450"/>
              </a:spcAft>
              <a:defRPr sz="1350"/>
            </a:lvl7pPr>
            <a:lvl8pPr marL="685983" indent="-171496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 sz="1350"/>
            </a:lvl8pPr>
            <a:lvl9pPr marL="685983" indent="-171496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8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233E7BD-F178-4ECD-A438-4522AB45C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5968" y="6537865"/>
            <a:ext cx="411587" cy="1559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algn="ctr" defTabSz="685983" rtl="0" eaLnBrk="1" latinLnBrk="0" hangingPunct="1">
              <a:defRPr lang="en-US" sz="675" b="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>
              <a:defRPr sz="675">
                <a:solidFill>
                  <a:schemeClr val="tx1"/>
                </a:solidFill>
              </a:defRPr>
            </a:lvl2pPr>
            <a:lvl3pPr marL="0" algn="ctr">
              <a:defRPr sz="675">
                <a:solidFill>
                  <a:schemeClr val="tx1"/>
                </a:solidFill>
              </a:defRPr>
            </a:lvl3pPr>
            <a:lvl4pPr marL="0" algn="ctr">
              <a:defRPr sz="675">
                <a:solidFill>
                  <a:schemeClr val="tx1"/>
                </a:solidFill>
              </a:defRPr>
            </a:lvl4pPr>
            <a:lvl5pPr marL="0" algn="ctr">
              <a:defRPr sz="675">
                <a:solidFill>
                  <a:schemeClr val="tx1"/>
                </a:solidFill>
              </a:defRPr>
            </a:lvl5pPr>
            <a:lvl6pPr marL="0" algn="ctr">
              <a:defRPr sz="675">
                <a:solidFill>
                  <a:schemeClr val="tx1"/>
                </a:solidFill>
              </a:defRPr>
            </a:lvl6pPr>
            <a:lvl7pPr marL="0" algn="ctr">
              <a:defRPr sz="675">
                <a:solidFill>
                  <a:schemeClr val="tx1"/>
                </a:solidFill>
              </a:defRPr>
            </a:lvl7pPr>
            <a:lvl8pPr marL="0" algn="ctr">
              <a:defRPr sz="675">
                <a:solidFill>
                  <a:schemeClr val="tx1"/>
                </a:solidFill>
              </a:defRPr>
            </a:lvl8pPr>
            <a:lvl9pPr marL="0" algn="ctr">
              <a:defRPr sz="675">
                <a:solidFill>
                  <a:schemeClr val="tx1"/>
                </a:solidFill>
              </a:defRPr>
            </a:lvl9pPr>
          </a:lstStyle>
          <a:p>
            <a:fld id="{D97432DB-D5F9-4719-ABFF-F75ADEAB88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DE9F99D2-8F8F-4303-8526-4D6E93BE2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952" y="6537901"/>
            <a:ext cx="4115872" cy="15593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685983" rtl="0" eaLnBrk="1" latinLnBrk="0" hangingPunct="1">
              <a:defRPr lang="en-US" sz="675" b="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defRPr sz="675" b="0">
                <a:solidFill>
                  <a:schemeClr val="tx1"/>
                </a:solidFill>
              </a:defRPr>
            </a:lvl2pPr>
            <a:lvl3pPr marL="0">
              <a:defRPr sz="675" b="0">
                <a:solidFill>
                  <a:schemeClr val="tx1"/>
                </a:solidFill>
              </a:defRPr>
            </a:lvl3pPr>
            <a:lvl4pPr marL="0">
              <a:defRPr sz="675" b="0">
                <a:solidFill>
                  <a:schemeClr val="tx1"/>
                </a:solidFill>
              </a:defRPr>
            </a:lvl4pPr>
            <a:lvl5pPr marL="0">
              <a:defRPr sz="675" b="0">
                <a:solidFill>
                  <a:schemeClr val="tx1"/>
                </a:solidFill>
              </a:defRPr>
            </a:lvl5pPr>
            <a:lvl6pPr marL="0">
              <a:defRPr sz="675" b="0">
                <a:solidFill>
                  <a:schemeClr val="tx1"/>
                </a:solidFill>
              </a:defRPr>
            </a:lvl6pPr>
            <a:lvl7pPr marL="0">
              <a:defRPr sz="675" b="0">
                <a:solidFill>
                  <a:schemeClr val="tx1"/>
                </a:solidFill>
              </a:defRPr>
            </a:lvl7pPr>
            <a:lvl8pPr marL="0">
              <a:defRPr sz="675" b="0">
                <a:solidFill>
                  <a:schemeClr val="tx1"/>
                </a:solidFill>
              </a:defRPr>
            </a:lvl8pPr>
            <a:lvl9pPr marL="0">
              <a:defRPr sz="675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Modify with 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817538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5C0A5D-961D-4DC4-8E2C-036C143E8993}"/>
              </a:ext>
            </a:extLst>
          </p:cNvPr>
          <p:cNvSpPr/>
          <p:nvPr userDrawn="1"/>
        </p:nvSpPr>
        <p:spPr>
          <a:xfrm>
            <a:off x="136160" y="141402"/>
            <a:ext cx="900784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636FED-851B-417D-99DA-F691799A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52" y="141403"/>
            <a:ext cx="7682961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65C3796-199F-428F-BA52-A344C1EC086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6952" y="1239838"/>
            <a:ext cx="4115872" cy="470376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50"/>
              </a:spcAft>
              <a:defRPr sz="1350"/>
            </a:lvl1pPr>
            <a:lvl2pPr>
              <a:lnSpc>
                <a:spcPct val="100000"/>
              </a:lnSpc>
              <a:spcAft>
                <a:spcPts val="450"/>
              </a:spcAft>
              <a:defRPr sz="1350"/>
            </a:lvl2pPr>
            <a:lvl3pPr>
              <a:lnSpc>
                <a:spcPct val="100000"/>
              </a:lnSpc>
              <a:spcAft>
                <a:spcPts val="450"/>
              </a:spcAft>
              <a:defRPr sz="1350"/>
            </a:lvl3pPr>
            <a:lvl4pPr>
              <a:lnSpc>
                <a:spcPct val="100000"/>
              </a:lnSpc>
              <a:spcAft>
                <a:spcPts val="450"/>
              </a:spcAft>
              <a:defRPr sz="1350"/>
            </a:lvl4pPr>
            <a:lvl5pPr>
              <a:lnSpc>
                <a:spcPct val="100000"/>
              </a:lnSpc>
              <a:spcAft>
                <a:spcPts val="450"/>
              </a:spcAft>
              <a:defRPr sz="1350"/>
            </a:lvl5pPr>
            <a:lvl6pPr>
              <a:lnSpc>
                <a:spcPct val="100000"/>
              </a:lnSpc>
              <a:spcAft>
                <a:spcPts val="450"/>
              </a:spcAft>
              <a:defRPr sz="1350"/>
            </a:lvl6pPr>
            <a:lvl7pPr>
              <a:lnSpc>
                <a:spcPct val="100000"/>
              </a:lnSpc>
              <a:spcAft>
                <a:spcPts val="450"/>
              </a:spcAft>
              <a:defRPr sz="1350"/>
            </a:lvl7pPr>
            <a:lvl8pPr>
              <a:lnSpc>
                <a:spcPct val="100000"/>
              </a:lnSpc>
              <a:spcAft>
                <a:spcPts val="450"/>
              </a:spcAft>
              <a:defRPr sz="1350"/>
            </a:lvl8pPr>
            <a:lvl9pPr>
              <a:lnSpc>
                <a:spcPct val="100000"/>
              </a:lnSpc>
              <a:spcAft>
                <a:spcPts val="450"/>
              </a:spcAft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4ECC3D7-9519-4A1E-9755-B2CBC8CD4E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1271" y="1239838"/>
            <a:ext cx="4115872" cy="470376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50"/>
              </a:spcAft>
              <a:defRPr sz="1350"/>
            </a:lvl1pPr>
            <a:lvl2pPr>
              <a:lnSpc>
                <a:spcPct val="100000"/>
              </a:lnSpc>
              <a:spcAft>
                <a:spcPts val="450"/>
              </a:spcAft>
              <a:defRPr sz="1350"/>
            </a:lvl2pPr>
            <a:lvl3pPr>
              <a:lnSpc>
                <a:spcPct val="100000"/>
              </a:lnSpc>
              <a:spcAft>
                <a:spcPts val="450"/>
              </a:spcAft>
              <a:defRPr sz="1350"/>
            </a:lvl3pPr>
            <a:lvl4pPr>
              <a:lnSpc>
                <a:spcPct val="100000"/>
              </a:lnSpc>
              <a:spcAft>
                <a:spcPts val="450"/>
              </a:spcAft>
              <a:defRPr sz="1350"/>
            </a:lvl4pPr>
            <a:lvl5pPr>
              <a:lnSpc>
                <a:spcPct val="100000"/>
              </a:lnSpc>
              <a:spcAft>
                <a:spcPts val="450"/>
              </a:spcAft>
              <a:defRPr sz="1350"/>
            </a:lvl5pPr>
            <a:lvl6pPr>
              <a:lnSpc>
                <a:spcPct val="100000"/>
              </a:lnSpc>
              <a:spcAft>
                <a:spcPts val="450"/>
              </a:spcAft>
              <a:defRPr sz="1350"/>
            </a:lvl6pPr>
            <a:lvl7pPr>
              <a:lnSpc>
                <a:spcPct val="100000"/>
              </a:lnSpc>
              <a:spcAft>
                <a:spcPts val="450"/>
              </a:spcAft>
              <a:defRPr sz="1350"/>
            </a:lvl7pPr>
            <a:lvl8pPr>
              <a:lnSpc>
                <a:spcPct val="100000"/>
              </a:lnSpc>
              <a:spcAft>
                <a:spcPts val="450"/>
              </a:spcAft>
              <a:defRPr sz="1350"/>
            </a:lvl8pPr>
            <a:lvl9pPr>
              <a:lnSpc>
                <a:spcPct val="100000"/>
              </a:lnSpc>
              <a:spcAft>
                <a:spcPts val="450"/>
              </a:spcAft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DAAF47-B4F5-473E-9636-F8F72F6B5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6172200"/>
            <a:ext cx="4355973" cy="68580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18F5C74-073A-4354-A6AA-9D4365A89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5968" y="6537865"/>
            <a:ext cx="411587" cy="1559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algn="ctr" defTabSz="685983" rtl="0" eaLnBrk="1" latinLnBrk="0" hangingPunct="1">
              <a:defRPr lang="en-US" sz="675" b="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>
              <a:defRPr sz="675">
                <a:solidFill>
                  <a:schemeClr val="tx1"/>
                </a:solidFill>
              </a:defRPr>
            </a:lvl2pPr>
            <a:lvl3pPr marL="0" algn="ctr">
              <a:defRPr sz="675">
                <a:solidFill>
                  <a:schemeClr val="tx1"/>
                </a:solidFill>
              </a:defRPr>
            </a:lvl3pPr>
            <a:lvl4pPr marL="0" algn="ctr">
              <a:defRPr sz="675">
                <a:solidFill>
                  <a:schemeClr val="tx1"/>
                </a:solidFill>
              </a:defRPr>
            </a:lvl4pPr>
            <a:lvl5pPr marL="0" algn="ctr">
              <a:defRPr sz="675">
                <a:solidFill>
                  <a:schemeClr val="tx1"/>
                </a:solidFill>
              </a:defRPr>
            </a:lvl5pPr>
            <a:lvl6pPr marL="0" algn="ctr">
              <a:defRPr sz="675">
                <a:solidFill>
                  <a:schemeClr val="tx1"/>
                </a:solidFill>
              </a:defRPr>
            </a:lvl6pPr>
            <a:lvl7pPr marL="0" algn="ctr">
              <a:defRPr sz="675">
                <a:solidFill>
                  <a:schemeClr val="tx1"/>
                </a:solidFill>
              </a:defRPr>
            </a:lvl7pPr>
            <a:lvl8pPr marL="0" algn="ctr">
              <a:defRPr sz="675">
                <a:solidFill>
                  <a:schemeClr val="tx1"/>
                </a:solidFill>
              </a:defRPr>
            </a:lvl8pPr>
            <a:lvl9pPr marL="0" algn="ctr">
              <a:defRPr sz="675">
                <a:solidFill>
                  <a:schemeClr val="tx1"/>
                </a:solidFill>
              </a:defRPr>
            </a:lvl9pPr>
          </a:lstStyle>
          <a:p>
            <a:fld id="{D97432DB-D5F9-4719-ABFF-F75ADEAB88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E5D41FCE-BCA8-4205-8911-D0BC555CB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952" y="6537901"/>
            <a:ext cx="4115872" cy="15593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685983" rtl="0" eaLnBrk="1" latinLnBrk="0" hangingPunct="1">
              <a:defRPr lang="en-US" sz="675" b="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defRPr sz="675" b="0">
                <a:solidFill>
                  <a:schemeClr val="tx1"/>
                </a:solidFill>
              </a:defRPr>
            </a:lvl2pPr>
            <a:lvl3pPr marL="0">
              <a:defRPr sz="675" b="0">
                <a:solidFill>
                  <a:schemeClr val="tx1"/>
                </a:solidFill>
              </a:defRPr>
            </a:lvl3pPr>
            <a:lvl4pPr marL="0">
              <a:defRPr sz="675" b="0">
                <a:solidFill>
                  <a:schemeClr val="tx1"/>
                </a:solidFill>
              </a:defRPr>
            </a:lvl4pPr>
            <a:lvl5pPr marL="0">
              <a:defRPr sz="675" b="0">
                <a:solidFill>
                  <a:schemeClr val="tx1"/>
                </a:solidFill>
              </a:defRPr>
            </a:lvl5pPr>
            <a:lvl6pPr marL="0">
              <a:defRPr sz="675" b="0">
                <a:solidFill>
                  <a:schemeClr val="tx1"/>
                </a:solidFill>
              </a:defRPr>
            </a:lvl6pPr>
            <a:lvl7pPr marL="0">
              <a:defRPr sz="675" b="0">
                <a:solidFill>
                  <a:schemeClr val="tx1"/>
                </a:solidFill>
              </a:defRPr>
            </a:lvl7pPr>
            <a:lvl8pPr marL="0">
              <a:defRPr sz="675" b="0">
                <a:solidFill>
                  <a:schemeClr val="tx1"/>
                </a:solidFill>
              </a:defRPr>
            </a:lvl8pPr>
            <a:lvl9pPr marL="0">
              <a:defRPr sz="675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Modify with 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654124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her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432DB-D5F9-4719-ABFF-F75ADEAB88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Modify with Insert &gt; Header &amp; Footer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5C0A5D-961D-4DC4-8E2C-036C143E8993}"/>
              </a:ext>
            </a:extLst>
          </p:cNvPr>
          <p:cNvSpPr/>
          <p:nvPr userDrawn="1"/>
        </p:nvSpPr>
        <p:spPr>
          <a:xfrm>
            <a:off x="136160" y="141402"/>
            <a:ext cx="900784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636FED-851B-417D-99DA-F691799A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52" y="141403"/>
            <a:ext cx="7682961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EC0912F-5E36-4D41-99AB-4E4775AECC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6952" y="1239838"/>
            <a:ext cx="8897143" cy="47037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A35FBF-6435-4546-A9B4-90054744C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6172200"/>
            <a:ext cx="4355973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0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big statem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81271" y="0"/>
            <a:ext cx="435644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6952" y="1239838"/>
            <a:ext cx="4115872" cy="47037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815ABC-C9F7-4F58-9526-9296E88FC9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6172200"/>
            <a:ext cx="4355973" cy="68580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1E50814-B68C-40DE-82D3-D11091F49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5968" y="6537865"/>
            <a:ext cx="411587" cy="1559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algn="ctr" defTabSz="685983" rtl="0" eaLnBrk="1" latinLnBrk="0" hangingPunct="1">
              <a:defRPr lang="en-US" sz="675" b="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>
              <a:defRPr sz="675">
                <a:solidFill>
                  <a:schemeClr val="tx1"/>
                </a:solidFill>
              </a:defRPr>
            </a:lvl2pPr>
            <a:lvl3pPr marL="0" algn="ctr">
              <a:defRPr sz="675">
                <a:solidFill>
                  <a:schemeClr val="tx1"/>
                </a:solidFill>
              </a:defRPr>
            </a:lvl3pPr>
            <a:lvl4pPr marL="0" algn="ctr">
              <a:defRPr sz="675">
                <a:solidFill>
                  <a:schemeClr val="tx1"/>
                </a:solidFill>
              </a:defRPr>
            </a:lvl4pPr>
            <a:lvl5pPr marL="0" algn="ctr">
              <a:defRPr sz="675">
                <a:solidFill>
                  <a:schemeClr val="tx1"/>
                </a:solidFill>
              </a:defRPr>
            </a:lvl5pPr>
            <a:lvl6pPr marL="0" algn="ctr">
              <a:defRPr sz="675">
                <a:solidFill>
                  <a:schemeClr val="tx1"/>
                </a:solidFill>
              </a:defRPr>
            </a:lvl6pPr>
            <a:lvl7pPr marL="0" algn="ctr">
              <a:defRPr sz="675">
                <a:solidFill>
                  <a:schemeClr val="tx1"/>
                </a:solidFill>
              </a:defRPr>
            </a:lvl7pPr>
            <a:lvl8pPr marL="0" algn="ctr">
              <a:defRPr sz="675">
                <a:solidFill>
                  <a:schemeClr val="tx1"/>
                </a:solidFill>
              </a:defRPr>
            </a:lvl8pPr>
            <a:lvl9pPr marL="0" algn="ctr">
              <a:defRPr sz="675">
                <a:solidFill>
                  <a:schemeClr val="tx1"/>
                </a:solidFill>
              </a:defRPr>
            </a:lvl9pPr>
          </a:lstStyle>
          <a:p>
            <a:fld id="{D97432DB-D5F9-4719-ABFF-F75ADEAB88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4C45C0F4-264B-4B7D-81CF-5B5035E7D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952" y="6537901"/>
            <a:ext cx="4115872" cy="15593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685983" rtl="0" eaLnBrk="1" latinLnBrk="0" hangingPunct="1">
              <a:defRPr lang="en-US" sz="675" b="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defRPr sz="675" b="0">
                <a:solidFill>
                  <a:schemeClr val="tx1"/>
                </a:solidFill>
              </a:defRPr>
            </a:lvl2pPr>
            <a:lvl3pPr marL="0">
              <a:defRPr sz="675" b="0">
                <a:solidFill>
                  <a:schemeClr val="tx1"/>
                </a:solidFill>
              </a:defRPr>
            </a:lvl3pPr>
            <a:lvl4pPr marL="0">
              <a:defRPr sz="675" b="0">
                <a:solidFill>
                  <a:schemeClr val="tx1"/>
                </a:solidFill>
              </a:defRPr>
            </a:lvl4pPr>
            <a:lvl5pPr marL="0">
              <a:defRPr sz="675" b="0">
                <a:solidFill>
                  <a:schemeClr val="tx1"/>
                </a:solidFill>
              </a:defRPr>
            </a:lvl5pPr>
            <a:lvl6pPr marL="0">
              <a:defRPr sz="675" b="0">
                <a:solidFill>
                  <a:schemeClr val="tx1"/>
                </a:solidFill>
              </a:defRPr>
            </a:lvl6pPr>
            <a:lvl7pPr marL="0">
              <a:defRPr sz="675" b="0">
                <a:solidFill>
                  <a:schemeClr val="tx1"/>
                </a:solidFill>
              </a:defRPr>
            </a:lvl7pPr>
            <a:lvl8pPr marL="0">
              <a:defRPr sz="675" b="0">
                <a:solidFill>
                  <a:schemeClr val="tx1"/>
                </a:solidFill>
              </a:defRPr>
            </a:lvl8pPr>
            <a:lvl9pPr marL="0">
              <a:defRPr sz="675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Modify with 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760490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hero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964204" y="5257372"/>
            <a:ext cx="516771" cy="6888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964538" y="1239838"/>
            <a:ext cx="2934130" cy="4703761"/>
          </a:xfrm>
          <a:prstGeom prst="rect">
            <a:avLst/>
          </a:prstGeom>
        </p:spPr>
        <p:txBody>
          <a:bodyPr lIns="365760" tIns="0" rIns="0" bIns="365760" anchor="b" anchorCtr="0"/>
          <a:lstStyle>
            <a:lvl1pPr>
              <a:defRPr sz="105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827246" cy="5943600"/>
          </a:xfrm>
          <a:prstGeom prst="rect">
            <a:avLst/>
          </a:prstGeom>
        </p:spPr>
        <p:txBody>
          <a:bodyPr/>
          <a:lstStyle>
            <a:lvl1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36CB9A-6581-4031-9AD7-67460F4478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6172200"/>
            <a:ext cx="4355973" cy="68580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A9E4580-3C28-416C-8952-B55C3C906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5968" y="6537865"/>
            <a:ext cx="411587" cy="1559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algn="ctr" defTabSz="685983" rtl="0" eaLnBrk="1" latinLnBrk="0" hangingPunct="1">
              <a:defRPr lang="en-US" sz="675" b="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>
              <a:defRPr sz="675">
                <a:solidFill>
                  <a:schemeClr val="tx1"/>
                </a:solidFill>
              </a:defRPr>
            </a:lvl2pPr>
            <a:lvl3pPr marL="0" algn="ctr">
              <a:defRPr sz="675">
                <a:solidFill>
                  <a:schemeClr val="tx1"/>
                </a:solidFill>
              </a:defRPr>
            </a:lvl3pPr>
            <a:lvl4pPr marL="0" algn="ctr">
              <a:defRPr sz="675">
                <a:solidFill>
                  <a:schemeClr val="tx1"/>
                </a:solidFill>
              </a:defRPr>
            </a:lvl4pPr>
            <a:lvl5pPr marL="0" algn="ctr">
              <a:defRPr sz="675">
                <a:solidFill>
                  <a:schemeClr val="tx1"/>
                </a:solidFill>
              </a:defRPr>
            </a:lvl5pPr>
            <a:lvl6pPr marL="0" algn="ctr">
              <a:defRPr sz="675">
                <a:solidFill>
                  <a:schemeClr val="tx1"/>
                </a:solidFill>
              </a:defRPr>
            </a:lvl6pPr>
            <a:lvl7pPr marL="0" algn="ctr">
              <a:defRPr sz="675">
                <a:solidFill>
                  <a:schemeClr val="tx1"/>
                </a:solidFill>
              </a:defRPr>
            </a:lvl7pPr>
            <a:lvl8pPr marL="0" algn="ctr">
              <a:defRPr sz="675">
                <a:solidFill>
                  <a:schemeClr val="tx1"/>
                </a:solidFill>
              </a:defRPr>
            </a:lvl8pPr>
            <a:lvl9pPr marL="0" algn="ctr">
              <a:defRPr sz="675">
                <a:solidFill>
                  <a:schemeClr val="tx1"/>
                </a:solidFill>
              </a:defRPr>
            </a:lvl9pPr>
          </a:lstStyle>
          <a:p>
            <a:fld id="{D97432DB-D5F9-4719-ABFF-F75ADEAB88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71486DF9-65A5-481B-A912-BDFEB1EA5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952" y="6537901"/>
            <a:ext cx="4115872" cy="15593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685983" rtl="0" eaLnBrk="1" latinLnBrk="0" hangingPunct="1">
              <a:defRPr lang="en-US" sz="675" b="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defRPr sz="675" b="0">
                <a:solidFill>
                  <a:schemeClr val="tx1"/>
                </a:solidFill>
              </a:defRPr>
            </a:lvl2pPr>
            <a:lvl3pPr marL="0">
              <a:defRPr sz="675" b="0">
                <a:solidFill>
                  <a:schemeClr val="tx1"/>
                </a:solidFill>
              </a:defRPr>
            </a:lvl3pPr>
            <a:lvl4pPr marL="0">
              <a:defRPr sz="675" b="0">
                <a:solidFill>
                  <a:schemeClr val="tx1"/>
                </a:solidFill>
              </a:defRPr>
            </a:lvl4pPr>
            <a:lvl5pPr marL="0">
              <a:defRPr sz="675" b="0">
                <a:solidFill>
                  <a:schemeClr val="tx1"/>
                </a:solidFill>
              </a:defRPr>
            </a:lvl5pPr>
            <a:lvl6pPr marL="0">
              <a:defRPr sz="675" b="0">
                <a:solidFill>
                  <a:schemeClr val="tx1"/>
                </a:solidFill>
              </a:defRPr>
            </a:lvl6pPr>
            <a:lvl7pPr marL="0">
              <a:defRPr sz="675" b="0">
                <a:solidFill>
                  <a:schemeClr val="tx1"/>
                </a:solidFill>
              </a:defRPr>
            </a:lvl7pPr>
            <a:lvl8pPr marL="0">
              <a:defRPr sz="675" b="0">
                <a:solidFill>
                  <a:schemeClr val="tx1"/>
                </a:solidFill>
              </a:defRPr>
            </a:lvl8pPr>
            <a:lvl9pPr marL="0">
              <a:defRPr sz="675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Modify with 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499995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04">
          <p15:clr>
            <a:srgbClr val="FBAE40"/>
          </p15:clr>
        </p15:guide>
        <p15:guide id="3" pos="48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9CBDE9-1696-4B4E-B9CF-CB7ADFBAF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6172200"/>
            <a:ext cx="4355973" cy="685801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52034C-06EE-46C1-9ADA-1EF0E30AD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5968" y="6537865"/>
            <a:ext cx="411587" cy="1559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algn="ctr" defTabSz="685983" rtl="0" eaLnBrk="1" latinLnBrk="0" hangingPunct="1">
              <a:defRPr lang="en-US" sz="675" b="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>
              <a:defRPr sz="675">
                <a:solidFill>
                  <a:schemeClr val="tx1"/>
                </a:solidFill>
              </a:defRPr>
            </a:lvl2pPr>
            <a:lvl3pPr marL="0" algn="ctr">
              <a:defRPr sz="675">
                <a:solidFill>
                  <a:schemeClr val="tx1"/>
                </a:solidFill>
              </a:defRPr>
            </a:lvl3pPr>
            <a:lvl4pPr marL="0" algn="ctr">
              <a:defRPr sz="675">
                <a:solidFill>
                  <a:schemeClr val="tx1"/>
                </a:solidFill>
              </a:defRPr>
            </a:lvl4pPr>
            <a:lvl5pPr marL="0" algn="ctr">
              <a:defRPr sz="675">
                <a:solidFill>
                  <a:schemeClr val="tx1"/>
                </a:solidFill>
              </a:defRPr>
            </a:lvl5pPr>
            <a:lvl6pPr marL="0" algn="ctr">
              <a:defRPr sz="675">
                <a:solidFill>
                  <a:schemeClr val="tx1"/>
                </a:solidFill>
              </a:defRPr>
            </a:lvl6pPr>
            <a:lvl7pPr marL="0" algn="ctr">
              <a:defRPr sz="675">
                <a:solidFill>
                  <a:schemeClr val="tx1"/>
                </a:solidFill>
              </a:defRPr>
            </a:lvl7pPr>
            <a:lvl8pPr marL="0" algn="ctr">
              <a:defRPr sz="675">
                <a:solidFill>
                  <a:schemeClr val="tx1"/>
                </a:solidFill>
              </a:defRPr>
            </a:lvl8pPr>
            <a:lvl9pPr marL="0" algn="ctr">
              <a:defRPr sz="675">
                <a:solidFill>
                  <a:schemeClr val="tx1"/>
                </a:solidFill>
              </a:defRPr>
            </a:lvl9pPr>
          </a:lstStyle>
          <a:p>
            <a:fld id="{D97432DB-D5F9-4719-ABFF-F75ADEAB88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CF272A-89A8-4DC2-B694-74091C0E2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952" y="6537901"/>
            <a:ext cx="4115872" cy="15593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685983" rtl="0" eaLnBrk="1" latinLnBrk="0" hangingPunct="1">
              <a:defRPr lang="en-US" sz="675" b="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defRPr sz="675" b="0">
                <a:solidFill>
                  <a:schemeClr val="tx1"/>
                </a:solidFill>
              </a:defRPr>
            </a:lvl2pPr>
            <a:lvl3pPr marL="0">
              <a:defRPr sz="675" b="0">
                <a:solidFill>
                  <a:schemeClr val="tx1"/>
                </a:solidFill>
              </a:defRPr>
            </a:lvl3pPr>
            <a:lvl4pPr marL="0">
              <a:defRPr sz="675" b="0">
                <a:solidFill>
                  <a:schemeClr val="tx1"/>
                </a:solidFill>
              </a:defRPr>
            </a:lvl4pPr>
            <a:lvl5pPr marL="0">
              <a:defRPr sz="675" b="0">
                <a:solidFill>
                  <a:schemeClr val="tx1"/>
                </a:solidFill>
              </a:defRPr>
            </a:lvl5pPr>
            <a:lvl6pPr marL="0">
              <a:defRPr sz="675" b="0">
                <a:solidFill>
                  <a:schemeClr val="tx1"/>
                </a:solidFill>
              </a:defRPr>
            </a:lvl6pPr>
            <a:lvl7pPr marL="0">
              <a:defRPr sz="675" b="0">
                <a:solidFill>
                  <a:schemeClr val="tx1"/>
                </a:solidFill>
              </a:defRPr>
            </a:lvl7pPr>
            <a:lvl8pPr marL="0">
              <a:defRPr sz="675" b="0">
                <a:solidFill>
                  <a:schemeClr val="tx1"/>
                </a:solidFill>
              </a:defRPr>
            </a:lvl8pPr>
            <a:lvl9pPr marL="0">
              <a:defRPr sz="675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Modify with 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9907361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Big 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EE3FD5-48C5-4E5C-87DB-34C512C99D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6952" y="1239838"/>
            <a:ext cx="7682961" cy="47037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en-US" b="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9631D3D-5C35-4D4C-A032-EFA3414DE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65969" y="6537960"/>
            <a:ext cx="413255" cy="1559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  <a:lvl6pPr algn="ctr">
              <a:defRPr>
                <a:solidFill>
                  <a:schemeClr val="bg1"/>
                </a:solidFill>
              </a:defRPr>
            </a:lvl6pPr>
            <a:lvl7pPr algn="ctr">
              <a:defRPr>
                <a:solidFill>
                  <a:schemeClr val="bg1"/>
                </a:solidFill>
              </a:defRPr>
            </a:lvl7pPr>
            <a:lvl8pPr algn="ctr">
              <a:defRPr>
                <a:solidFill>
                  <a:schemeClr val="bg1"/>
                </a:solidFill>
              </a:defRPr>
            </a:lvl8pPr>
            <a:lvl9pPr algn="ctr">
              <a:defRPr>
                <a:solidFill>
                  <a:schemeClr val="bg1"/>
                </a:solidFill>
              </a:defRPr>
            </a:lvl9pPr>
          </a:lstStyle>
          <a:p>
            <a:fld id="{D97432DB-D5F9-4719-ABFF-F75ADEAB88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C3C43DA-7D5C-4FC5-B05E-2620C1EA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952" y="6537960"/>
            <a:ext cx="4115872" cy="1559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Modify with Insert &gt; Header &amp; Footer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E9328C-2A37-4392-9F92-809DE5DCD4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6172380"/>
            <a:ext cx="4355972" cy="6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97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/Appendix/Thank you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B00BE2-E8D7-4469-A51C-AF26CBE8A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84913" y="3233351"/>
            <a:ext cx="5881981" cy="271024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30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4CBA32-F97C-4C38-B314-5E2AA2ACA2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215811" y="228600"/>
            <a:ext cx="687504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E36C52-B5BF-4B9A-A60D-398E885E93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 rot="5400000">
            <a:off x="462744" y="2964454"/>
            <a:ext cx="688849" cy="516771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1AF5FCAF-CEB6-44A9-9C37-5362F7B6B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65969" y="6537960"/>
            <a:ext cx="413255" cy="1559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  <a:lvl6pPr algn="ctr">
              <a:defRPr>
                <a:solidFill>
                  <a:schemeClr val="bg1"/>
                </a:solidFill>
              </a:defRPr>
            </a:lvl6pPr>
            <a:lvl7pPr algn="ctr">
              <a:defRPr>
                <a:solidFill>
                  <a:schemeClr val="bg1"/>
                </a:solidFill>
              </a:defRPr>
            </a:lvl7pPr>
            <a:lvl8pPr algn="ctr">
              <a:defRPr>
                <a:solidFill>
                  <a:schemeClr val="bg1"/>
                </a:solidFill>
              </a:defRPr>
            </a:lvl8pPr>
            <a:lvl9pPr algn="ctr">
              <a:defRPr>
                <a:solidFill>
                  <a:schemeClr val="bg1"/>
                </a:solidFill>
              </a:defRPr>
            </a:lvl9pPr>
          </a:lstStyle>
          <a:p>
            <a:fld id="{D97432DB-D5F9-4719-ABFF-F75ADEAB88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E36055DF-3E4F-443D-9A91-3B06DFCE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952" y="6537960"/>
            <a:ext cx="4115872" cy="1559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Modify with Insert &gt; Header &amp; Footer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7D0193-A4FA-40AA-A22D-2113B172C3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6172380"/>
            <a:ext cx="4355972" cy="6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2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Double Column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723900" y="1417760"/>
            <a:ext cx="3632200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0" lang="es-UY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546215" y="1417760"/>
            <a:ext cx="3797300" cy="400782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rgbClr val="00000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rgbClr val="000000"/>
                </a:solidFill>
              </a:defRPr>
            </a:lvl3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01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Images &amp;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88615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500629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6127895" y="1417639"/>
            <a:ext cx="217752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88861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3500629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612789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994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 baseline="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Long Image &amp; Copy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63600" y="1417639"/>
            <a:ext cx="7416800" cy="251252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863600" y="4067527"/>
            <a:ext cx="7416800" cy="19756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5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>
                <a:solidFill>
                  <a:srgbClr val="8D8E8D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5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&amp;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Pie Charts &amp; Copy 1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3250" y="3598668"/>
            <a:ext cx="7654150" cy="2444501"/>
          </a:xfrm>
        </p:spPr>
        <p:txBody>
          <a:bodyPr lIns="0" tIns="0" rIns="0" bIns="0">
            <a:no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500" b="1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Chart Placeholder 6"/>
          <p:cNvSpPr>
            <a:spLocks noGrp="1"/>
          </p:cNvSpPr>
          <p:nvPr>
            <p:ph type="chart" sz="quarter" idx="27"/>
          </p:nvPr>
        </p:nvSpPr>
        <p:spPr>
          <a:xfrm>
            <a:off x="6517174" y="1417639"/>
            <a:ext cx="1890226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1" name="Chart Placeholder 6"/>
          <p:cNvSpPr>
            <a:spLocks noGrp="1"/>
          </p:cNvSpPr>
          <p:nvPr>
            <p:ph type="chart" sz="quarter" idx="28"/>
          </p:nvPr>
        </p:nvSpPr>
        <p:spPr>
          <a:xfrm>
            <a:off x="4595866" y="1417639"/>
            <a:ext cx="1890226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2" name="Chart Placeholder 6"/>
          <p:cNvSpPr>
            <a:spLocks noGrp="1"/>
          </p:cNvSpPr>
          <p:nvPr>
            <p:ph type="chart" sz="quarter" idx="29"/>
          </p:nvPr>
        </p:nvSpPr>
        <p:spPr>
          <a:xfrm>
            <a:off x="2674558" y="1417639"/>
            <a:ext cx="1890226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3" name="Chart Placeholder 6"/>
          <p:cNvSpPr>
            <a:spLocks noGrp="1"/>
          </p:cNvSpPr>
          <p:nvPr>
            <p:ph type="chart" sz="quarter" idx="30"/>
          </p:nvPr>
        </p:nvSpPr>
        <p:spPr>
          <a:xfrm>
            <a:off x="753250" y="1417639"/>
            <a:ext cx="1890226" cy="218103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0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&amp;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6"/>
          <p:cNvSpPr>
            <a:spLocks noGrp="1"/>
          </p:cNvSpPr>
          <p:nvPr>
            <p:ph type="chart" sz="quarter" idx="24"/>
          </p:nvPr>
        </p:nvSpPr>
        <p:spPr>
          <a:xfrm>
            <a:off x="3415727" y="1417761"/>
            <a:ext cx="2178050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Chart Placeholder 6"/>
          <p:cNvSpPr>
            <a:spLocks noGrp="1"/>
          </p:cNvSpPr>
          <p:nvPr>
            <p:ph type="chart" sz="quarter" idx="25"/>
          </p:nvPr>
        </p:nvSpPr>
        <p:spPr>
          <a:xfrm>
            <a:off x="6037720" y="1417761"/>
            <a:ext cx="2178050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796145" y="1417761"/>
            <a:ext cx="2178050" cy="251313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Pie Charts &amp; Copy 2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92671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3538729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6165995" y="4067527"/>
            <a:ext cx="2177520" cy="19756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5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37160">
              <a:lnSpc>
                <a:spcPct val="120000"/>
              </a:lnSpc>
              <a:buClr>
                <a:srgbClr val="8D8E8D"/>
              </a:buClr>
              <a:buFont typeface="Lucida Grande"/>
              <a:buChar char="-"/>
              <a:defRPr sz="15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500">
                <a:latin typeface="Arial"/>
                <a:cs typeface="Arial"/>
              </a:defRPr>
            </a:lvl3pPr>
            <a:lvl4pPr marL="1371600" indent="0">
              <a:buFontTx/>
              <a:buNone/>
              <a:defRPr sz="1500">
                <a:latin typeface="Arial"/>
                <a:cs typeface="Arial"/>
              </a:defRPr>
            </a:lvl4pPr>
            <a:lvl5pPr marL="1828800" indent="0">
              <a:buFontTx/>
              <a:buNone/>
              <a:defRPr sz="15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603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image" Target="../media/image3.jpg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439009"/>
            <a:ext cx="7734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4311872" y="6483350"/>
            <a:ext cx="5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8D8E8D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3BF4A0-F7E7-4F05-98F8-4325DF1FDB43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LOCKUP_WCM_NYP_FULLCOLOR.pn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6"/>
          <a:stretch/>
        </p:blipFill>
        <p:spPr>
          <a:xfrm>
            <a:off x="0" y="6400800"/>
            <a:ext cx="3073703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09" y="6496931"/>
            <a:ext cx="2574951" cy="3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7" r:id="rId16"/>
    <p:sldLayoutId id="2147483668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A20815"/>
          </a:solidFill>
          <a:latin typeface="Arial"/>
          <a:ea typeface="+mj-ea"/>
          <a:cs typeface="Arial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24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1500" b="1" kern="1200">
          <a:solidFill>
            <a:schemeClr val="accent3"/>
          </a:solidFill>
          <a:latin typeface="Arial"/>
          <a:ea typeface="+mn-ea"/>
          <a:cs typeface="Arial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1500" kern="1200">
          <a:solidFill>
            <a:srgbClr val="7F7F7F"/>
          </a:solidFill>
          <a:latin typeface="Arial"/>
          <a:ea typeface="+mn-ea"/>
          <a:cs typeface="Arial"/>
        </a:defRPr>
      </a:lvl3pPr>
      <a:lvl4pPr marL="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7F7F7F"/>
          </a:solidFill>
          <a:latin typeface="Arial"/>
          <a:ea typeface="+mn-ea"/>
          <a:cs typeface="Arial"/>
        </a:defRPr>
      </a:lvl4pPr>
      <a:lvl5pPr marL="4572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39EAD0F-0857-0B4B-B430-7DD6F72FF462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91871" y="1839328"/>
            <a:ext cx="7886700" cy="408655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91871" y="835953"/>
            <a:ext cx="7886700" cy="86843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144637" y="6316340"/>
            <a:ext cx="544068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750" b="0" i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pPr/>
              <a:t>‹#›</a:t>
            </a:fld>
            <a:endParaRPr lang="en-US" sz="750" b="0" i="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0" name="Picture 9" descr="CUIMC-ko-logo-large.png">
            <a:extLst>
              <a:ext uri="{FF2B5EF4-FFF2-40B4-BE49-F238E27FC236}">
                <a16:creationId xmlns:a16="http://schemas.microsoft.com/office/drawing/2014/main" id="{A67E612B-A897-E644-BA17-13A7E8FEBD8A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" y="6348094"/>
            <a:ext cx="2102242" cy="3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2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rgbClr val="1D4F9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None/>
        <a:defRPr sz="15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5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900113" indent="-214313" algn="l" defTabSz="685800" rtl="0" eaLnBrk="1" latinLnBrk="0" hangingPunct="1">
        <a:lnSpc>
          <a:spcPct val="90000"/>
        </a:lnSpc>
        <a:spcBef>
          <a:spcPts val="450"/>
        </a:spcBef>
        <a:buClr>
          <a:srgbClr val="1D4F91"/>
        </a:buClr>
        <a:buFont typeface="Lucida Grande"/>
        <a:buChar char="-"/>
        <a:defRPr sz="135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5968" y="6537865"/>
            <a:ext cx="411587" cy="1559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algn="ctr" defTabSz="685983" rtl="0" eaLnBrk="1" latinLnBrk="0" hangingPunct="1">
              <a:defRPr lang="en-US" sz="675" b="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>
              <a:defRPr sz="675">
                <a:solidFill>
                  <a:schemeClr val="tx1"/>
                </a:solidFill>
              </a:defRPr>
            </a:lvl2pPr>
            <a:lvl3pPr marL="0" algn="ctr">
              <a:defRPr sz="675">
                <a:solidFill>
                  <a:schemeClr val="tx1"/>
                </a:solidFill>
              </a:defRPr>
            </a:lvl3pPr>
            <a:lvl4pPr marL="0" algn="ctr">
              <a:defRPr sz="675">
                <a:solidFill>
                  <a:schemeClr val="tx1"/>
                </a:solidFill>
              </a:defRPr>
            </a:lvl4pPr>
            <a:lvl5pPr marL="0" algn="ctr">
              <a:defRPr sz="675">
                <a:solidFill>
                  <a:schemeClr val="tx1"/>
                </a:solidFill>
              </a:defRPr>
            </a:lvl5pPr>
            <a:lvl6pPr marL="0" algn="ctr">
              <a:defRPr sz="675">
                <a:solidFill>
                  <a:schemeClr val="tx1"/>
                </a:solidFill>
              </a:defRPr>
            </a:lvl6pPr>
            <a:lvl7pPr marL="0" algn="ctr">
              <a:defRPr sz="675">
                <a:solidFill>
                  <a:schemeClr val="tx1"/>
                </a:solidFill>
              </a:defRPr>
            </a:lvl7pPr>
            <a:lvl8pPr marL="0" algn="ctr">
              <a:defRPr sz="675">
                <a:solidFill>
                  <a:schemeClr val="tx1"/>
                </a:solidFill>
              </a:defRPr>
            </a:lvl8pPr>
            <a:lvl9pPr marL="0" algn="ctr">
              <a:defRPr sz="675">
                <a:solidFill>
                  <a:schemeClr val="tx1"/>
                </a:solidFill>
              </a:defRPr>
            </a:lvl9pPr>
          </a:lstStyle>
          <a:p>
            <a:fld id="{D97432DB-D5F9-4719-ABFF-F75ADEAB88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46952" y="6537901"/>
            <a:ext cx="4115872" cy="15593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685983" rtl="0" eaLnBrk="1" latinLnBrk="0" hangingPunct="1">
              <a:defRPr lang="en-US" sz="675" b="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defRPr sz="675" b="0">
                <a:solidFill>
                  <a:schemeClr val="tx1"/>
                </a:solidFill>
              </a:defRPr>
            </a:lvl2pPr>
            <a:lvl3pPr marL="0">
              <a:defRPr sz="675" b="0">
                <a:solidFill>
                  <a:schemeClr val="tx1"/>
                </a:solidFill>
              </a:defRPr>
            </a:lvl3pPr>
            <a:lvl4pPr marL="0">
              <a:defRPr sz="675" b="0">
                <a:solidFill>
                  <a:schemeClr val="tx1"/>
                </a:solidFill>
              </a:defRPr>
            </a:lvl4pPr>
            <a:lvl5pPr marL="0">
              <a:defRPr sz="675" b="0">
                <a:solidFill>
                  <a:schemeClr val="tx1"/>
                </a:solidFill>
              </a:defRPr>
            </a:lvl5pPr>
            <a:lvl6pPr marL="0">
              <a:defRPr sz="675" b="0">
                <a:solidFill>
                  <a:schemeClr val="tx1"/>
                </a:solidFill>
              </a:defRPr>
            </a:lvl6pPr>
            <a:lvl7pPr marL="0">
              <a:defRPr sz="675" b="0">
                <a:solidFill>
                  <a:schemeClr val="tx1"/>
                </a:solidFill>
              </a:defRPr>
            </a:lvl7pPr>
            <a:lvl8pPr marL="0">
              <a:defRPr sz="675" b="0">
                <a:solidFill>
                  <a:schemeClr val="tx1"/>
                </a:solidFill>
              </a:defRPr>
            </a:lvl8pPr>
            <a:lvl9pPr marL="0">
              <a:defRPr sz="675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Modify with 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46687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hdr="0" ftr="0" dt="0"/>
  <p:txStyles>
    <p:titleStyle>
      <a:lvl1pPr algn="l" defTabSz="685983" rtl="0" eaLnBrk="1" latinLnBrk="0" hangingPunct="1">
        <a:spcBef>
          <a:spcPct val="0"/>
        </a:spcBef>
        <a:buNone/>
        <a:defRPr sz="2101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96" indent="-171496" algn="l" defTabSz="685983" rtl="0" eaLnBrk="1" latinLnBrk="0" hangingPunct="1">
        <a:spcBef>
          <a:spcPts val="0"/>
        </a:spcBef>
        <a:spcAft>
          <a:spcPts val="225"/>
        </a:spcAft>
        <a:buClr>
          <a:schemeClr val="tx1"/>
        </a:buClr>
        <a:buFont typeface="Wingdings" panose="05000000000000000000" pitchFamily="2" charset="2"/>
        <a:buChar char="§"/>
        <a:defRPr lang="en-US" sz="12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91" indent="-171496" algn="l" defTabSz="685983" rtl="0" eaLnBrk="1" latinLnBrk="0" hangingPunct="1">
        <a:spcBef>
          <a:spcPts val="0"/>
        </a:spcBef>
        <a:spcAft>
          <a:spcPts val="225"/>
        </a:spcAft>
        <a:buClr>
          <a:schemeClr val="tx1"/>
        </a:buClr>
        <a:buFont typeface="Arial" panose="020B0604020202020204" pitchFamily="34" charset="0"/>
        <a:buChar char="–"/>
        <a:defRPr lang="en-US" sz="12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4487" indent="-171496" algn="l" defTabSz="685983" rtl="0" eaLnBrk="1" latinLnBrk="0" hangingPunct="1">
        <a:spcBef>
          <a:spcPts val="0"/>
        </a:spcBef>
        <a:spcAft>
          <a:spcPts val="225"/>
        </a:spcAft>
        <a:buClr>
          <a:schemeClr val="tx1"/>
        </a:buClr>
        <a:buFont typeface="Arial" panose="020B0604020202020204" pitchFamily="34" charset="0"/>
        <a:buChar char="▫"/>
        <a:defRPr lang="en-US" sz="12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5983" indent="-171496" algn="l" defTabSz="685983" rtl="0" eaLnBrk="1" latinLnBrk="0" hangingPunct="1"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»"/>
        <a:defRPr lang="en-US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85983" indent="-171496" algn="l" defTabSz="685983" rtl="0" eaLnBrk="1" latinLnBrk="0" hangingPunct="1">
        <a:spcBef>
          <a:spcPts val="0"/>
        </a:spcBef>
        <a:spcAft>
          <a:spcPts val="225"/>
        </a:spcAft>
        <a:buClr>
          <a:schemeClr val="tx1"/>
        </a:buClr>
        <a:buFont typeface="Arial" panose="020B0604020202020204" pitchFamily="34" charset="0"/>
        <a:buChar char="»"/>
        <a:defRPr lang="en-US" sz="12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85983" indent="-171496" algn="l" defTabSz="685983" rtl="0" eaLnBrk="1" latinLnBrk="0" hangingPunct="1">
        <a:spcBef>
          <a:spcPts val="0"/>
        </a:spcBef>
        <a:spcAft>
          <a:spcPts val="225"/>
        </a:spcAft>
        <a:buClr>
          <a:schemeClr val="tx1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685983" indent="-171496" algn="l" defTabSz="685983" rtl="0" eaLnBrk="1" latinLnBrk="0" hangingPunct="1">
        <a:spcBef>
          <a:spcPts val="0"/>
        </a:spcBef>
        <a:spcAft>
          <a:spcPts val="225"/>
        </a:spcAft>
        <a:buClr>
          <a:schemeClr val="tx1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685983" indent="-171496" algn="l" defTabSz="685983" rtl="0" eaLnBrk="1" latinLnBrk="0" hangingPunct="1">
        <a:spcBef>
          <a:spcPts val="0"/>
        </a:spcBef>
        <a:spcAft>
          <a:spcPts val="225"/>
        </a:spcAft>
        <a:buClr>
          <a:schemeClr val="tx1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685983" indent="-171496" algn="l" defTabSz="685983" rtl="0" eaLnBrk="1" latinLnBrk="0" hangingPunct="1">
        <a:spcBef>
          <a:spcPts val="0"/>
        </a:spcBef>
        <a:spcAft>
          <a:spcPts val="225"/>
        </a:spcAft>
        <a:buClr>
          <a:schemeClr val="tx1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3" pos="3841">
          <p15:clr>
            <a:srgbClr val="F26B43"/>
          </p15:clr>
        </p15:guide>
        <p15:guide id="24" pos="3666">
          <p15:clr>
            <a:srgbClr val="F26B43"/>
          </p15:clr>
        </p15:guide>
        <p15:guide id="28" pos="1995">
          <p15:clr>
            <a:srgbClr val="F26B43"/>
          </p15:clr>
        </p15:guide>
        <p15:guide id="29" pos="1880">
          <p15:clr>
            <a:srgbClr val="F26B43"/>
          </p15:clr>
        </p15:guide>
        <p15:guide id="34" pos="5682">
          <p15:clr>
            <a:srgbClr val="F26B43"/>
          </p15:clr>
        </p15:guide>
        <p15:guide id="35" pos="5800">
          <p15:clr>
            <a:srgbClr val="F26B43"/>
          </p15:clr>
        </p15:guide>
        <p15:guide id="38" pos="7472">
          <p15:clr>
            <a:srgbClr val="F26B43"/>
          </p15:clr>
        </p15:guide>
        <p15:guide id="39" orient="horz" pos="3744">
          <p15:clr>
            <a:srgbClr val="F26B43"/>
          </p15:clr>
        </p15:guide>
        <p15:guide id="42" pos="204">
          <p15:clr>
            <a:srgbClr val="F26B43"/>
          </p15:clr>
        </p15:guide>
        <p15:guide id="43" pos="4013">
          <p15:clr>
            <a:srgbClr val="F26B43"/>
          </p15:clr>
        </p15:guide>
        <p15:guide id="44" orient="horz" pos="4199">
          <p15:clr>
            <a:srgbClr val="F26B43"/>
          </p15:clr>
        </p15:guide>
        <p15:guide id="45" orient="horz" pos="2320">
          <p15:clr>
            <a:srgbClr val="F26B43"/>
          </p15:clr>
        </p15:guide>
        <p15:guide id="46" orient="horz" pos="2205">
          <p15:clr>
            <a:srgbClr val="F26B43"/>
          </p15:clr>
        </p15:guide>
        <p15:guide id="47" orient="horz" pos="7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blueprint/priority-diseases/key-action/COVID-19_Treatment_Trial_Design_Master_Protocol_synopsis_Final_18022020.pdf?ua=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6D336-FB25-4017-ABDB-E189E4C3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Management and Treatment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F46CA-EF2D-42FB-9BBF-63FED8B8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EF938-A37B-4586-BEB9-419B4850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CCF727CC-58AB-4D37-B9C1-6954A6EE73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366675"/>
              </p:ext>
            </p:extLst>
          </p:nvPr>
        </p:nvGraphicFramePr>
        <p:xfrm>
          <a:off x="311085" y="1018094"/>
          <a:ext cx="8003356" cy="43278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5338">
                  <a:extLst>
                    <a:ext uri="{9D8B030D-6E8A-4147-A177-3AD203B41FA5}">
                      <a16:colId xmlns:a16="http://schemas.microsoft.com/office/drawing/2014/main" val="2355066963"/>
                    </a:ext>
                  </a:extLst>
                </a:gridCol>
                <a:gridCol w="3870233">
                  <a:extLst>
                    <a:ext uri="{9D8B030D-6E8A-4147-A177-3AD203B41FA5}">
                      <a16:colId xmlns:a16="http://schemas.microsoft.com/office/drawing/2014/main" val="3146135997"/>
                    </a:ext>
                  </a:extLst>
                </a:gridCol>
                <a:gridCol w="2667785">
                  <a:extLst>
                    <a:ext uri="{9D8B030D-6E8A-4147-A177-3AD203B41FA5}">
                      <a16:colId xmlns:a16="http://schemas.microsoft.com/office/drawing/2014/main" val="612432579"/>
                    </a:ext>
                  </a:extLst>
                </a:gridCol>
              </a:tblGrid>
              <a:tr h="3776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699670"/>
                  </a:ext>
                </a:extLst>
              </a:tr>
              <a:tr h="3950280">
                <a:tc>
                  <a:txBody>
                    <a:bodyPr/>
                    <a:lstStyle/>
                    <a:p>
                      <a:r>
                        <a:rPr lang="en-US" dirty="0"/>
                        <a:t>Monitoring inpatient </a:t>
                      </a:r>
                    </a:p>
                    <a:p>
                      <a:r>
                        <a:rPr lang="en-US" dirty="0"/>
                        <a:t>vs.</a:t>
                      </a:r>
                    </a:p>
                    <a:p>
                      <a:r>
                        <a:rPr lang="en-US" dirty="0"/>
                        <a:t>outpatient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Mild may not require initial hospitalization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May progress to lower respiratory infection in second week of illness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Monitor closely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Decision based on clinical presentation, ability to engage in monitoring, home isolation, and risk of transmission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Possible risk factors progression older age, chronic medical conditions including lung disease, DM, immunocompromise, pregnancy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Triage: recognize and sort all patients with SARI at first point of contact with health care system (such as the emergency department)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Triage patients and start emergency treatments based </a:t>
                      </a:r>
                      <a:r>
                        <a:rPr lang="en-US" dirty="0" err="1"/>
                        <a:t>based</a:t>
                      </a:r>
                      <a:r>
                        <a:rPr lang="en-US" dirty="0"/>
                        <a:t> on disease severity.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81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FE7DA95-9CA6-4C5A-B9BE-74448BBE7DF6}"/>
              </a:ext>
            </a:extLst>
          </p:cNvPr>
          <p:cNvSpPr/>
          <p:nvPr/>
        </p:nvSpPr>
        <p:spPr>
          <a:xfrm>
            <a:off x="311085" y="5609952"/>
            <a:ext cx="8107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+mj-lt"/>
              </a:rPr>
              <a:t>Interim Clinical Guidance for Management of Patients with Confirmed Coronavirus Disease (COVID-19), CDC, revised 3/7/20</a:t>
            </a:r>
          </a:p>
          <a:p>
            <a:r>
              <a:rPr lang="en-US" sz="1200" dirty="0">
                <a:latin typeface="+mj-lt"/>
              </a:rPr>
              <a:t>Clinical management of severe acute respiratory infection when novel coronavirus (</a:t>
            </a:r>
            <a:r>
              <a:rPr lang="en-US" sz="1200" dirty="0" err="1">
                <a:latin typeface="+mj-lt"/>
              </a:rPr>
              <a:t>nCoV</a:t>
            </a:r>
            <a:r>
              <a:rPr lang="en-US" sz="1200" dirty="0">
                <a:latin typeface="+mj-lt"/>
              </a:rPr>
              <a:t>) infection is suspected, Interim guidance, WHO 1/28/20</a:t>
            </a:r>
            <a:endParaRPr lang="en-US" sz="120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599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ED91-E935-C648-9E18-EC1BABB2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30" y="257644"/>
            <a:ext cx="8511886" cy="651323"/>
          </a:xfrm>
        </p:spPr>
        <p:txBody>
          <a:bodyPr>
            <a:noAutofit/>
          </a:bodyPr>
          <a:lstStyle/>
          <a:p>
            <a:r>
              <a:rPr lang="en-US" sz="2400" dirty="0"/>
              <a:t>Selected Antiviral Compounds against Human Coronaviruses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CD8189-BD97-BA44-BE11-AEC8DE55A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340545"/>
              </p:ext>
            </p:extLst>
          </p:nvPr>
        </p:nvGraphicFramePr>
        <p:xfrm>
          <a:off x="188536" y="1201909"/>
          <a:ext cx="8852990" cy="3916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743">
                  <a:extLst>
                    <a:ext uri="{9D8B030D-6E8A-4147-A177-3AD203B41FA5}">
                      <a16:colId xmlns:a16="http://schemas.microsoft.com/office/drawing/2014/main" val="3508255880"/>
                    </a:ext>
                  </a:extLst>
                </a:gridCol>
                <a:gridCol w="1234989">
                  <a:extLst>
                    <a:ext uri="{9D8B030D-6E8A-4147-A177-3AD203B41FA5}">
                      <a16:colId xmlns:a16="http://schemas.microsoft.com/office/drawing/2014/main" val="3972846899"/>
                    </a:ext>
                  </a:extLst>
                </a:gridCol>
                <a:gridCol w="1032399">
                  <a:extLst>
                    <a:ext uri="{9D8B030D-6E8A-4147-A177-3AD203B41FA5}">
                      <a16:colId xmlns:a16="http://schemas.microsoft.com/office/drawing/2014/main" val="1079432584"/>
                    </a:ext>
                  </a:extLst>
                </a:gridCol>
                <a:gridCol w="2215148">
                  <a:extLst>
                    <a:ext uri="{9D8B030D-6E8A-4147-A177-3AD203B41FA5}">
                      <a16:colId xmlns:a16="http://schemas.microsoft.com/office/drawing/2014/main" val="3166752009"/>
                    </a:ext>
                  </a:extLst>
                </a:gridCol>
                <a:gridCol w="3139711">
                  <a:extLst>
                    <a:ext uri="{9D8B030D-6E8A-4147-A177-3AD203B41FA5}">
                      <a16:colId xmlns:a16="http://schemas.microsoft.com/office/drawing/2014/main" val="3051074244"/>
                    </a:ext>
                  </a:extLst>
                </a:gridCol>
              </a:tblGrid>
              <a:tr h="391943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Helvetica" pitchFamily="2" charset="0"/>
                        </a:rPr>
                        <a:t>Infectious</a:t>
                      </a:r>
                    </a:p>
                    <a:p>
                      <a:r>
                        <a:rPr lang="en-US" sz="1400" dirty="0">
                          <a:effectLst/>
                          <a:latin typeface="Helvetica" pitchFamily="2" charset="0"/>
                        </a:rPr>
                        <a:t>diseases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Helvetica" pitchFamily="2" charset="0"/>
                        </a:rPr>
                        <a:t>Drug targets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Helvetica" pitchFamily="2" charset="0"/>
                        </a:rPr>
                        <a:t>Antiviral agents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Helvetica" pitchFamily="2" charset="0"/>
                        </a:rPr>
                        <a:t>Reported mechanism of</a:t>
                      </a:r>
                    </a:p>
                    <a:p>
                      <a:r>
                        <a:rPr lang="en-US" sz="1400" dirty="0">
                          <a:effectLst/>
                          <a:latin typeface="Helvetica" pitchFamily="2" charset="0"/>
                        </a:rPr>
                        <a:t>action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Helvetica" pitchFamily="2" charset="0"/>
                        </a:rPr>
                        <a:t>Status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80595403"/>
                  </a:ext>
                </a:extLst>
              </a:tr>
              <a:tr h="51467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Influenza,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SARS-CoV-2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+mj-lt"/>
                        </a:rPr>
                        <a:t>RdRp</a:t>
                      </a:r>
                      <a:endParaRPr lang="en-US" sz="1400" dirty="0">
                        <a:latin typeface="+mj-lt"/>
                      </a:endParaRPr>
                    </a:p>
                    <a:p>
                      <a:r>
                        <a:rPr lang="en-US" sz="1400" dirty="0">
                          <a:latin typeface="+mj-lt"/>
                        </a:rPr>
                        <a:t>Polymerase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Favipiravir</a:t>
                      </a:r>
                    </a:p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Inhibits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RdRp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Approved for influenza in Japan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 Randomized trial for COVID-19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8119679"/>
                  </a:ext>
                </a:extLst>
              </a:tr>
              <a:tr h="1179788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SARS-CoV-2;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MERS-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CoV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SARS-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CoV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HCoV-229E;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HIV, HPV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3CLpro </a:t>
                      </a:r>
                    </a:p>
                    <a:p>
                      <a:r>
                        <a:rPr lang="en-US" sz="1400" dirty="0">
                          <a:latin typeface="+mj-lt"/>
                        </a:rPr>
                        <a:t>protease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Lopinavir/r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Inhibits 3CLpro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 Approved for HIV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 Phase 2/3 for MERS (MIRACLE trial)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 Phase 3 for COVID-19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(NCT04255017, ChiCTR2000029539)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9496171"/>
                  </a:ext>
                </a:extLst>
              </a:tr>
              <a:tr h="736378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SARS-CoV-2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3CLpro </a:t>
                      </a:r>
                    </a:p>
                    <a:p>
                      <a:r>
                        <a:rPr lang="en-US" sz="1400" dirty="0">
                          <a:latin typeface="+mj-lt"/>
                        </a:rPr>
                        <a:t>protease</a:t>
                      </a:r>
                    </a:p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Darunavir/</a:t>
                      </a:r>
                    </a:p>
                    <a:p>
                      <a:r>
                        <a:rPr lang="en-US" sz="1400" dirty="0">
                          <a:latin typeface="+mj-lt"/>
                        </a:rPr>
                        <a:t>cobicistat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Inhibits 3CLpro</a:t>
                      </a:r>
                    </a:p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Approved for HIV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 Phase 3 for COVID-19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NCT04252274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7533043"/>
                  </a:ext>
                </a:extLst>
              </a:tr>
              <a:tr h="39194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SARS-</a:t>
                      </a:r>
                      <a:r>
                        <a:rPr lang="en-US" sz="1400" dirty="0" err="1">
                          <a:latin typeface="+mj-lt"/>
                        </a:rPr>
                        <a:t>CoV</a:t>
                      </a:r>
                      <a:r>
                        <a:rPr lang="en-US" sz="1400" dirty="0">
                          <a:latin typeface="+mj-lt"/>
                        </a:rPr>
                        <a:t>, MERS-</a:t>
                      </a:r>
                      <a:r>
                        <a:rPr lang="en-US" sz="1400" dirty="0" err="1">
                          <a:latin typeface="+mj-lt"/>
                        </a:rPr>
                        <a:t>CoV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Spike glycoprotein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Peptide P9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Inhibits cell entry and fusion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Preclinical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0653952"/>
                  </a:ext>
                </a:extLst>
              </a:tr>
              <a:tr h="39194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MERS-</a:t>
                      </a:r>
                      <a:r>
                        <a:rPr lang="en-US" sz="1400" dirty="0" err="1">
                          <a:latin typeface="+mj-lt"/>
                        </a:rPr>
                        <a:t>CoV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S2 subunit of Spike protein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HR2P-M1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HR2P-M2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Inhibits MERS-</a:t>
                      </a:r>
                      <a:r>
                        <a:rPr lang="en-US" sz="1400" dirty="0" err="1">
                          <a:latin typeface="+mj-lt"/>
                        </a:rPr>
                        <a:t>CoV</a:t>
                      </a:r>
                      <a:r>
                        <a:rPr lang="en-US" sz="1400" dirty="0">
                          <a:latin typeface="+mj-lt"/>
                        </a:rPr>
                        <a:t> Spike protein mediated fusion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Preclinical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115202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A69148C-F9DB-B84A-9EE2-8135B7908766}"/>
              </a:ext>
            </a:extLst>
          </p:cNvPr>
          <p:cNvSpPr/>
          <p:nvPr/>
        </p:nvSpPr>
        <p:spPr>
          <a:xfrm>
            <a:off x="2752726" y="5561792"/>
            <a:ext cx="614362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783"/>
            <a:r>
              <a:rPr lang="en-US" sz="900" dirty="0">
                <a:solidFill>
                  <a:srgbClr val="53565A"/>
                </a:solidFill>
                <a:latin typeface="Times New Roman"/>
              </a:rPr>
              <a:t>Li &amp; De </a:t>
            </a:r>
            <a:r>
              <a:rPr lang="en-US" sz="900" dirty="0" err="1">
                <a:solidFill>
                  <a:srgbClr val="53565A"/>
                </a:solidFill>
                <a:latin typeface="Times New Roman"/>
              </a:rPr>
              <a:t>Clerq</a:t>
            </a:r>
            <a:r>
              <a:rPr lang="en-US" sz="900" dirty="0">
                <a:solidFill>
                  <a:srgbClr val="53565A"/>
                </a:solidFill>
                <a:latin typeface="Times New Roman"/>
              </a:rPr>
              <a:t>. Nature Reviews Drug Discovery, 2020; Sheahan TP et al Nature </a:t>
            </a:r>
            <a:r>
              <a:rPr lang="en-US" sz="900" dirty="0" err="1">
                <a:solidFill>
                  <a:srgbClr val="53565A"/>
                </a:solidFill>
                <a:latin typeface="Times New Roman"/>
              </a:rPr>
              <a:t>Commun</a:t>
            </a:r>
            <a:r>
              <a:rPr lang="en-US" sz="900" dirty="0">
                <a:solidFill>
                  <a:srgbClr val="53565A"/>
                </a:solidFill>
                <a:latin typeface="Times New Roman"/>
              </a:rPr>
              <a:t> 2020; Arabi YM et al Trials. 2018; De Wilde AH et al. Antimicrobial agents and chemo 2014; Chan JF JID 2015; Kim UJ et al, </a:t>
            </a:r>
            <a:r>
              <a:rPr lang="en-US" sz="900" dirty="0" err="1">
                <a:solidFill>
                  <a:srgbClr val="53565A"/>
                </a:solidFill>
                <a:latin typeface="Times New Roman"/>
              </a:rPr>
              <a:t>Antivir</a:t>
            </a:r>
            <a:r>
              <a:rPr lang="en-US" sz="900" dirty="0">
                <a:solidFill>
                  <a:srgbClr val="53565A"/>
                </a:solidFill>
                <a:latin typeface="Times New Roman"/>
              </a:rPr>
              <a:t> </a:t>
            </a:r>
            <a:r>
              <a:rPr lang="en-US" sz="900" dirty="0" err="1">
                <a:solidFill>
                  <a:srgbClr val="53565A"/>
                </a:solidFill>
                <a:latin typeface="Times New Roman"/>
              </a:rPr>
              <a:t>Ther</a:t>
            </a:r>
            <a:r>
              <a:rPr lang="en-US" sz="900" dirty="0">
                <a:solidFill>
                  <a:srgbClr val="53565A"/>
                </a:solidFill>
                <a:latin typeface="Times New Roman"/>
              </a:rPr>
              <a:t> 2016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95E75-6799-41B2-A864-531E85130840}"/>
              </a:ext>
            </a:extLst>
          </p:cNvPr>
          <p:cNvSpPr txBox="1"/>
          <p:nvPr/>
        </p:nvSpPr>
        <p:spPr>
          <a:xfrm>
            <a:off x="4298623" y="6476212"/>
            <a:ext cx="466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Slide courtesy of Magda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Sobieszczyk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2458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ED91-E935-C648-9E18-EC1BABB2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102"/>
            <a:ext cx="7886700" cy="651323"/>
          </a:xfrm>
        </p:spPr>
        <p:txBody>
          <a:bodyPr>
            <a:noAutofit/>
          </a:bodyPr>
          <a:lstStyle/>
          <a:p>
            <a:r>
              <a:rPr lang="en-US" sz="2400" dirty="0"/>
              <a:t>Selected Host-based Treatment Strategies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CD8189-BD97-BA44-BE11-AEC8DE55A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561408"/>
              </p:ext>
            </p:extLst>
          </p:nvPr>
        </p:nvGraphicFramePr>
        <p:xfrm>
          <a:off x="113122" y="1187678"/>
          <a:ext cx="8918879" cy="4035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169">
                  <a:extLst>
                    <a:ext uri="{9D8B030D-6E8A-4147-A177-3AD203B41FA5}">
                      <a16:colId xmlns:a16="http://schemas.microsoft.com/office/drawing/2014/main" val="3508255880"/>
                    </a:ext>
                  </a:extLst>
                </a:gridCol>
                <a:gridCol w="1100914">
                  <a:extLst>
                    <a:ext uri="{9D8B030D-6E8A-4147-A177-3AD203B41FA5}">
                      <a16:colId xmlns:a16="http://schemas.microsoft.com/office/drawing/2014/main" val="3972846899"/>
                    </a:ext>
                  </a:extLst>
                </a:gridCol>
                <a:gridCol w="1201649">
                  <a:extLst>
                    <a:ext uri="{9D8B030D-6E8A-4147-A177-3AD203B41FA5}">
                      <a16:colId xmlns:a16="http://schemas.microsoft.com/office/drawing/2014/main" val="1079432584"/>
                    </a:ext>
                  </a:extLst>
                </a:gridCol>
                <a:gridCol w="2433592">
                  <a:extLst>
                    <a:ext uri="{9D8B030D-6E8A-4147-A177-3AD203B41FA5}">
                      <a16:colId xmlns:a16="http://schemas.microsoft.com/office/drawing/2014/main" val="3166752009"/>
                    </a:ext>
                  </a:extLst>
                </a:gridCol>
                <a:gridCol w="2799555">
                  <a:extLst>
                    <a:ext uri="{9D8B030D-6E8A-4147-A177-3AD203B41FA5}">
                      <a16:colId xmlns:a16="http://schemas.microsoft.com/office/drawing/2014/main" val="3051074244"/>
                    </a:ext>
                  </a:extLst>
                </a:gridCol>
              </a:tblGrid>
              <a:tr h="395928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j-lt"/>
                        </a:rPr>
                        <a:t>Infectious</a:t>
                      </a:r>
                    </a:p>
                    <a:p>
                      <a:r>
                        <a:rPr lang="en-US" sz="1400" dirty="0">
                          <a:effectLst/>
                          <a:latin typeface="+mj-lt"/>
                        </a:rPr>
                        <a:t>diseases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j-lt"/>
                        </a:rPr>
                        <a:t>Drug targets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j-lt"/>
                        </a:rPr>
                        <a:t>Antiviral agents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j-lt"/>
                        </a:rPr>
                        <a:t>Reported mechanism of</a:t>
                      </a:r>
                    </a:p>
                    <a:p>
                      <a:r>
                        <a:rPr lang="en-US" sz="1400" dirty="0">
                          <a:effectLst/>
                          <a:latin typeface="+mj-lt"/>
                        </a:rPr>
                        <a:t>action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j-lt"/>
                        </a:rPr>
                        <a:t>Status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80595403"/>
                  </a:ext>
                </a:extLst>
              </a:tr>
              <a:tr h="67987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SARS-</a:t>
                      </a:r>
                      <a:r>
                        <a:rPr lang="en-US" sz="1400" dirty="0" err="1">
                          <a:latin typeface="+mj-lt"/>
                        </a:rPr>
                        <a:t>CoV</a:t>
                      </a:r>
                      <a:endParaRPr lang="en-US" sz="1400" dirty="0">
                        <a:latin typeface="+mj-lt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SARS-CoV-2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MERS-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CoV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Interferon response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Recombinant interferon</a:t>
                      </a:r>
                    </a:p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Exogenous interferons</a:t>
                      </a:r>
                    </a:p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Randomized trial for COVID-19 with ribavirin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8119679"/>
                  </a:ext>
                </a:extLst>
              </a:tr>
              <a:tr h="1191784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SARS-CoV-2;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MERS-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CoV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SARS-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CoV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Endosomal acidification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Chloroquine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Lysosomatropic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base that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appears to disrupt intracellular trafficking and viral fusion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Open label trial for COVID-19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Hydroxychloroquine also being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investigated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9496171"/>
                  </a:ext>
                </a:extLst>
              </a:tr>
              <a:tr h="1639703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Coronaviruses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Interferon response</a:t>
                      </a:r>
                    </a:p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Nitazoxanide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Induces the host innate immune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response to produce interferons by the host’s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fibroblasts and protein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kinase R activation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Diarrhea caused by protozoa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753304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A69148C-F9DB-B84A-9EE2-8135B7908766}"/>
              </a:ext>
            </a:extLst>
          </p:cNvPr>
          <p:cNvSpPr/>
          <p:nvPr/>
        </p:nvSpPr>
        <p:spPr>
          <a:xfrm>
            <a:off x="1451728" y="5608927"/>
            <a:ext cx="744462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783"/>
            <a:r>
              <a:rPr lang="en-US" sz="900" dirty="0">
                <a:solidFill>
                  <a:srgbClr val="53565A"/>
                </a:solidFill>
                <a:latin typeface="Times New Roman"/>
              </a:rPr>
              <a:t>Li &amp; De </a:t>
            </a:r>
            <a:r>
              <a:rPr lang="en-US" sz="900" dirty="0" err="1">
                <a:solidFill>
                  <a:srgbClr val="53565A"/>
                </a:solidFill>
                <a:latin typeface="Times New Roman"/>
              </a:rPr>
              <a:t>Clerq</a:t>
            </a:r>
            <a:r>
              <a:rPr lang="en-US" sz="900" dirty="0">
                <a:solidFill>
                  <a:srgbClr val="53565A"/>
                </a:solidFill>
                <a:latin typeface="Times New Roman"/>
              </a:rPr>
              <a:t>. Nature Reviews Drug Discovery, 2020; </a:t>
            </a:r>
            <a:r>
              <a:rPr lang="en-US" sz="900" dirty="0" err="1">
                <a:solidFill>
                  <a:srgbClr val="53565A"/>
                </a:solidFill>
                <a:latin typeface="Times New Roman"/>
              </a:rPr>
              <a:t>Manli</a:t>
            </a:r>
            <a:r>
              <a:rPr lang="en-US" sz="900" dirty="0">
                <a:solidFill>
                  <a:srgbClr val="53565A"/>
                </a:solidFill>
                <a:latin typeface="Times New Roman"/>
              </a:rPr>
              <a:t> et al, Cell Res 2002; de Wilde et al, </a:t>
            </a:r>
            <a:r>
              <a:rPr lang="en-US" sz="900" dirty="0" err="1">
                <a:solidFill>
                  <a:srgbClr val="53565A"/>
                </a:solidFill>
                <a:latin typeface="Times New Roman"/>
              </a:rPr>
              <a:t>Antimicrob</a:t>
            </a:r>
            <a:r>
              <a:rPr lang="en-US" sz="900" dirty="0">
                <a:solidFill>
                  <a:srgbClr val="53565A"/>
                </a:solidFill>
                <a:latin typeface="Times New Roman"/>
              </a:rPr>
              <a:t> Agents Chemo 2014; </a:t>
            </a:r>
            <a:r>
              <a:rPr lang="en-US" sz="900" dirty="0" err="1">
                <a:solidFill>
                  <a:srgbClr val="53565A"/>
                </a:solidFill>
                <a:latin typeface="Times New Roman"/>
              </a:rPr>
              <a:t>Falzarano</a:t>
            </a:r>
            <a:r>
              <a:rPr lang="en-US" sz="900" dirty="0">
                <a:solidFill>
                  <a:srgbClr val="53565A"/>
                </a:solidFill>
                <a:latin typeface="Times New Roman"/>
              </a:rPr>
              <a:t>, Nat Med 2014; </a:t>
            </a:r>
            <a:r>
              <a:rPr lang="en-US" sz="900" dirty="0" err="1">
                <a:solidFill>
                  <a:srgbClr val="53565A"/>
                </a:solidFill>
                <a:latin typeface="Times New Roman"/>
              </a:rPr>
              <a:t>Omrani</a:t>
            </a:r>
            <a:r>
              <a:rPr lang="en-US" sz="900" dirty="0">
                <a:solidFill>
                  <a:srgbClr val="53565A"/>
                </a:solidFill>
                <a:latin typeface="Times New Roman"/>
              </a:rPr>
              <a:t>, Lancet Inf Dis 2014; Arabi et al, Clin Infect Dis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83D34-BB6E-402A-BB23-107AC368A2ED}"/>
              </a:ext>
            </a:extLst>
          </p:cNvPr>
          <p:cNvSpPr txBox="1"/>
          <p:nvPr/>
        </p:nvSpPr>
        <p:spPr>
          <a:xfrm>
            <a:off x="4298623" y="6476212"/>
            <a:ext cx="466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Slide courtesy of Magda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Sobieszczyk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158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439A3-FF26-4671-B45F-D7FC1763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Immunomodulation to control host immune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16937-AD8E-4656-B778-1864EC90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64" y="1470581"/>
            <a:ext cx="5254250" cy="44943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Variety of immunomodulatory drugs in study</a:t>
            </a:r>
          </a:p>
          <a:p>
            <a:r>
              <a:rPr lang="en-US" dirty="0"/>
              <a:t>Anti Interleukin-6 Blockade </a:t>
            </a:r>
          </a:p>
          <a:p>
            <a:pPr lvl="1"/>
            <a:r>
              <a:rPr lang="en-US" dirty="0"/>
              <a:t>E.g. Tocilizumab, </a:t>
            </a:r>
            <a:r>
              <a:rPr lang="en-US" dirty="0" err="1"/>
              <a:t>siltuximab</a:t>
            </a:r>
            <a:r>
              <a:rPr lang="en-US" dirty="0"/>
              <a:t>, </a:t>
            </a:r>
            <a:r>
              <a:rPr lang="en-US" dirty="0" err="1"/>
              <a:t>sarilumab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Tocilizumab </a:t>
            </a:r>
          </a:p>
          <a:p>
            <a:pPr lvl="2"/>
            <a:r>
              <a:rPr lang="en-US" dirty="0"/>
              <a:t>humanized anti-IL-6R monoclonal antibody</a:t>
            </a:r>
          </a:p>
          <a:p>
            <a:pPr lvl="2"/>
            <a:r>
              <a:rPr lang="en-US" dirty="0"/>
              <a:t>first drug to be found to successfully block the IL-6 signal</a:t>
            </a:r>
          </a:p>
          <a:p>
            <a:pPr lvl="2"/>
            <a:r>
              <a:rPr lang="en-US" dirty="0"/>
              <a:t>binds to both cell-surface and soluble IL-6R</a:t>
            </a:r>
          </a:p>
          <a:p>
            <a:pPr lvl="1"/>
            <a:r>
              <a:rPr lang="en-US" dirty="0"/>
              <a:t>Used for cytokine release syndrome related to CAR T cell infusion (also used in RA and off label many other diseases)</a:t>
            </a:r>
          </a:p>
          <a:p>
            <a:pPr lvl="1"/>
            <a:r>
              <a:rPr lang="en-US" dirty="0"/>
              <a:t>Small retrospective study of 21 patients (chinaXiv:202003.00026v1)</a:t>
            </a:r>
          </a:p>
          <a:p>
            <a:pPr lvl="1"/>
            <a:r>
              <a:rPr lang="en-US" dirty="0"/>
              <a:t>RCT tocilizumab initiated in China, </a:t>
            </a:r>
            <a:r>
              <a:rPr lang="en-US" b="0" dirty="0"/>
              <a:t>(ChiCTR2000029765, 2/13/20)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b="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2EFD6-56C4-45BC-B2F9-7BD58803A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7BCA3-694C-4668-843D-AFBA7F1F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ig. 13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92" y="1470581"/>
            <a:ext cx="3252414" cy="23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52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439A3-FF26-4671-B45F-D7FC1763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Coronavirus Treatment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16937-AD8E-4656-B778-1864EC90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1470581"/>
            <a:ext cx="8501144" cy="4494391"/>
          </a:xfrm>
        </p:spPr>
        <p:txBody>
          <a:bodyPr>
            <a:normAutofit/>
          </a:bodyPr>
          <a:lstStyle/>
          <a:p>
            <a:r>
              <a:rPr lang="en-US" dirty="0"/>
              <a:t>To date no specific drug/drug combo with proven efficacy against coronavirus</a:t>
            </a:r>
          </a:p>
          <a:p>
            <a:r>
              <a:rPr lang="en-US" dirty="0"/>
              <a:t>Mainstay is supportive management including advanced organ support for patients with severe disease</a:t>
            </a:r>
          </a:p>
          <a:p>
            <a:r>
              <a:rPr lang="en-US" dirty="0"/>
              <a:t>Both novel and repurposed therapies under investigation </a:t>
            </a:r>
          </a:p>
          <a:p>
            <a:r>
              <a:rPr lang="en-US" dirty="0"/>
              <a:t>Different therapies may be beneficial for different phases and presentations of COVID-19 illness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b="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2EFD6-56C4-45BC-B2F9-7BD58803A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7BCA3-694C-4668-843D-AFBA7F1F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0ECE3D-0AAF-46DA-8181-EA075A4102BF}"/>
              </a:ext>
            </a:extLst>
          </p:cNvPr>
          <p:cNvSpPr/>
          <p:nvPr/>
        </p:nvSpPr>
        <p:spPr>
          <a:xfrm>
            <a:off x="235672" y="5917926"/>
            <a:ext cx="8501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*Special thanks to Shawn Mazur PharmD and Magda </a:t>
            </a:r>
            <a:r>
              <a:rPr lang="en-US" sz="1400" dirty="0" err="1"/>
              <a:t>Sobieszczyk</a:t>
            </a:r>
            <a:r>
              <a:rPr lang="en-US" sz="1400" dirty="0"/>
              <a:t> MD, MPH for sharing their slides and expertise </a:t>
            </a:r>
          </a:p>
        </p:txBody>
      </p:sp>
    </p:spTree>
    <p:extLst>
      <p:ext uri="{BB962C8B-B14F-4D97-AF65-F5344CB8AC3E}">
        <p14:creationId xmlns:p14="http://schemas.microsoft.com/office/powerpoint/2010/main" val="175003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6D336-FB25-4017-ABDB-E189E4C3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Management and Treatment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F46CA-EF2D-42FB-9BBF-63FED8B8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EF938-A37B-4586-BEB9-419B4850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CCF727CC-58AB-4D37-B9C1-6954A6EE73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407372"/>
              </p:ext>
            </p:extLst>
          </p:nvPr>
        </p:nvGraphicFramePr>
        <p:xfrm>
          <a:off x="311085" y="942681"/>
          <a:ext cx="8375715" cy="55904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7971">
                  <a:extLst>
                    <a:ext uri="{9D8B030D-6E8A-4147-A177-3AD203B41FA5}">
                      <a16:colId xmlns:a16="http://schemas.microsoft.com/office/drawing/2014/main" val="2355066963"/>
                    </a:ext>
                  </a:extLst>
                </a:gridCol>
                <a:gridCol w="2639505">
                  <a:extLst>
                    <a:ext uri="{9D8B030D-6E8A-4147-A177-3AD203B41FA5}">
                      <a16:colId xmlns:a16="http://schemas.microsoft.com/office/drawing/2014/main" val="3146135997"/>
                    </a:ext>
                  </a:extLst>
                </a:gridCol>
                <a:gridCol w="4058239">
                  <a:extLst>
                    <a:ext uri="{9D8B030D-6E8A-4147-A177-3AD203B41FA5}">
                      <a16:colId xmlns:a16="http://schemas.microsoft.com/office/drawing/2014/main" val="612432579"/>
                    </a:ext>
                  </a:extLst>
                </a:gridCol>
              </a:tblGrid>
              <a:tr h="3783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699670"/>
                  </a:ext>
                </a:extLst>
              </a:tr>
              <a:tr h="378345">
                <a:tc>
                  <a:txBody>
                    <a:bodyPr/>
                    <a:lstStyle/>
                    <a:p>
                      <a:r>
                        <a:rPr lang="en-US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COVID specific treatment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Supportive </a:t>
                      </a:r>
                      <a:r>
                        <a:rPr lang="en-US" dirty="0"/>
                        <a:t>management including advanced organ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COVID specific treatment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Several pages of management recommendations </a:t>
                      </a:r>
                      <a:r>
                        <a:rPr lang="en-US" b="1" dirty="0"/>
                        <a:t>supportive care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2819"/>
                  </a:ext>
                </a:extLst>
              </a:tr>
              <a:tr h="378345">
                <a:tc>
                  <a:txBody>
                    <a:bodyPr/>
                    <a:lstStyle/>
                    <a:p>
                      <a:r>
                        <a:rPr lang="en-US" dirty="0"/>
                        <a:t>Systemic Corticosteroids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Avoid </a:t>
                      </a:r>
                      <a:r>
                        <a:rPr lang="en-US" dirty="0"/>
                        <a:t>unless indicated for other reasons like septic shock or COPD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Do not routinely give for treatment of viral pneumonia or ARDS outside of clinical trials </a:t>
                      </a:r>
                      <a:r>
                        <a:rPr lang="en-US" dirty="0"/>
                        <a:t>unless indicated for another reason.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40518"/>
                  </a:ext>
                </a:extLst>
              </a:tr>
              <a:tr h="378345">
                <a:tc>
                  <a:txBody>
                    <a:bodyPr/>
                    <a:lstStyle/>
                    <a:p>
                      <a:r>
                        <a:rPr lang="en-US" dirty="0"/>
                        <a:t>Investigational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RCT data to recommend any specific therapy 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current evidence from RCTs to recommend any specific [treatment]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Unlicensed treatments should be administered thru ethically-approved clinical trials or the Monitored Emergency Use of Unregistered Interventions Framework with strict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48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63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9FCB6-2C51-444E-9196-ABF946DA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15F63-02C7-40E7-BBA5-E04CCBADA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E97F4-ABEF-47DF-8115-46082DE1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E5DAA-10EA-4475-BF1B-88CE88EA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7755D-C76E-40FD-B979-84B39E0A1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5" t="18647" r="18660" b="10683"/>
          <a:stretch/>
        </p:blipFill>
        <p:spPr>
          <a:xfrm>
            <a:off x="927100" y="518893"/>
            <a:ext cx="7324627" cy="55236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E5880C-E61F-4F56-B77C-F0715ABBDA1F}"/>
              </a:ext>
            </a:extLst>
          </p:cNvPr>
          <p:cNvSpPr/>
          <p:nvPr/>
        </p:nvSpPr>
        <p:spPr>
          <a:xfrm>
            <a:off x="0" y="5930473"/>
            <a:ext cx="8559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https://www.who.int/blueprint/priority-diseases/key-action/COVID-19_Treatment_Trial_Design_Master_Protocol_synopsis_Final_18022020.pdf?ua=1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897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5D8D-C134-4EE8-84FA-0D55AD4B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9009"/>
            <a:ext cx="189746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VIRUS DETECTED ALL PHASES OF ILLNESS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FCF2C-083C-4DB9-9A64-DDB82801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963F7-74A2-4A5A-B977-F358F8CC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863" t="13358" r="27553" b="28066"/>
          <a:stretch/>
        </p:blipFill>
        <p:spPr>
          <a:xfrm>
            <a:off x="1897467" y="534753"/>
            <a:ext cx="6926870" cy="578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8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kuloth\2016\Feb\06-02-2016\nrd_aop_corr\slides_img\nrd.2015.37-f2.jpg">
            <a:extLst>
              <a:ext uri="{FF2B5EF4-FFF2-40B4-BE49-F238E27FC236}">
                <a16:creationId xmlns:a16="http://schemas.microsoft.com/office/drawing/2014/main" id="{6C483EEB-AFFA-3F48-9531-0A84CCE61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" y="168827"/>
            <a:ext cx="4363749" cy="590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C322A1-582A-2A4C-87ED-1097AB75163D}"/>
              </a:ext>
            </a:extLst>
          </p:cNvPr>
          <p:cNvSpPr txBox="1"/>
          <p:nvPr/>
        </p:nvSpPr>
        <p:spPr>
          <a:xfrm>
            <a:off x="4413478" y="1721378"/>
            <a:ext cx="433523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783"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53565A"/>
              </a:solidFill>
              <a:latin typeface="Arial"/>
              <a:cs typeface="Arial" panose="020B0604020202020204" pitchFamily="34" charset="0"/>
            </a:endParaRPr>
          </a:p>
          <a:p>
            <a:pPr marL="214313" indent="-214313" defTabSz="685783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53565A"/>
                </a:solidFill>
                <a:latin typeface="Arial"/>
              </a:rPr>
              <a:t>Block virus RNA synthesis and replication</a:t>
            </a:r>
          </a:p>
          <a:p>
            <a:pPr marL="557204" lvl="1" indent="-214313" defTabSz="68578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3565A"/>
                </a:solidFill>
                <a:latin typeface="Arial"/>
                <a:cs typeface="Arial" panose="020B0604020202020204" pitchFamily="34" charset="0"/>
              </a:rPr>
              <a:t>RNA-dependent RNA polymerase (</a:t>
            </a:r>
            <a:r>
              <a:rPr lang="en-US" sz="1500" dirty="0" err="1">
                <a:solidFill>
                  <a:srgbClr val="53565A"/>
                </a:solidFill>
                <a:latin typeface="Arial"/>
                <a:cs typeface="Arial" panose="020B0604020202020204" pitchFamily="34" charset="0"/>
              </a:rPr>
              <a:t>RdRp</a:t>
            </a:r>
            <a:r>
              <a:rPr lang="en-US" sz="1500" dirty="0">
                <a:solidFill>
                  <a:srgbClr val="53565A"/>
                </a:solidFill>
                <a:latin typeface="Arial"/>
                <a:cs typeface="Arial" panose="020B0604020202020204" pitchFamily="34" charset="0"/>
              </a:rPr>
              <a:t>)</a:t>
            </a:r>
          </a:p>
          <a:p>
            <a:pPr marL="557204" lvl="1" indent="-214313" defTabSz="68578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3565A"/>
                </a:solidFill>
                <a:latin typeface="Arial"/>
                <a:cs typeface="Arial" panose="020B0604020202020204" pitchFamily="34" charset="0"/>
              </a:rPr>
              <a:t>Viral proteases: </a:t>
            </a:r>
            <a:r>
              <a:rPr lang="en-US" sz="1500" dirty="0" err="1">
                <a:solidFill>
                  <a:srgbClr val="53565A"/>
                </a:solidFill>
                <a:latin typeface="Arial"/>
                <a:cs typeface="Arial" panose="020B0604020202020204" pitchFamily="34" charset="0"/>
              </a:rPr>
              <a:t>PLpro</a:t>
            </a:r>
            <a:r>
              <a:rPr lang="en-US" sz="1500" dirty="0">
                <a:solidFill>
                  <a:srgbClr val="53565A"/>
                </a:solidFill>
                <a:latin typeface="Arial"/>
                <a:cs typeface="Arial" panose="020B0604020202020204" pitchFamily="34" charset="0"/>
              </a:rPr>
              <a:t> and 3CLpro</a:t>
            </a:r>
          </a:p>
          <a:p>
            <a:pPr marL="557204" lvl="1" indent="-214313" defTabSz="68578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3565A"/>
                </a:solidFill>
                <a:latin typeface="Arial"/>
                <a:cs typeface="Arial" panose="020B0604020202020204" pitchFamily="34" charset="0"/>
              </a:rPr>
              <a:t>Helicase</a:t>
            </a:r>
            <a:endParaRPr lang="en-US" sz="1500" i="1" dirty="0">
              <a:solidFill>
                <a:srgbClr val="53565A"/>
              </a:solidFill>
              <a:latin typeface="Arial"/>
              <a:cs typeface="Arial" panose="020B0604020202020204" pitchFamily="34" charset="0"/>
            </a:endParaRPr>
          </a:p>
          <a:p>
            <a:pPr marL="214313" indent="-214313" defTabSz="685783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53565A"/>
                </a:solidFill>
                <a:latin typeface="Arial"/>
              </a:rPr>
              <a:t>Target </a:t>
            </a:r>
            <a:r>
              <a:rPr lang="en-US" sz="1500" b="1" dirty="0">
                <a:solidFill>
                  <a:srgbClr val="53565A"/>
                </a:solidFill>
                <a:latin typeface="Arial"/>
                <a:cs typeface="Arial" panose="020B0604020202020204" pitchFamily="34" charset="0"/>
              </a:rPr>
              <a:t>viral spike glycoprotein S (S1 an S2 domain) </a:t>
            </a:r>
          </a:p>
          <a:p>
            <a:pPr marL="557204" lvl="1" indent="-214313" defTabSz="68578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3565A"/>
                </a:solidFill>
                <a:latin typeface="Arial"/>
              </a:rPr>
              <a:t>Block host cell receptor binding</a:t>
            </a:r>
            <a:r>
              <a:rPr lang="en-US" sz="1500" dirty="0">
                <a:solidFill>
                  <a:srgbClr val="53565A"/>
                </a:solidFill>
                <a:latin typeface="Arial"/>
                <a:cs typeface="Arial" panose="020B0604020202020204" pitchFamily="34" charset="0"/>
              </a:rPr>
              <a:t> and fusion</a:t>
            </a:r>
          </a:p>
          <a:p>
            <a:pPr marL="214313" indent="-214313" defTabSz="685783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53565A"/>
                </a:solidFill>
                <a:latin typeface="Arial"/>
              </a:rPr>
              <a:t>Block host specific receptor and enzymes</a:t>
            </a:r>
          </a:p>
          <a:p>
            <a:pPr marL="557204" lvl="1" indent="-214313" defTabSz="68578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3565A"/>
                </a:solidFill>
                <a:latin typeface="Arial"/>
              </a:rPr>
              <a:t>ACE2 host receptor </a:t>
            </a:r>
          </a:p>
          <a:p>
            <a:pPr marL="214313" indent="-214313" defTabSz="685783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53565A"/>
                </a:solidFill>
                <a:latin typeface="Arial"/>
                <a:cs typeface="Arial" panose="020B0604020202020204" pitchFamily="34" charset="0"/>
              </a:rPr>
              <a:t>Host-based approaches</a:t>
            </a:r>
          </a:p>
          <a:p>
            <a:pPr marL="557204" lvl="1" indent="-214313" defTabSz="68578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3565A"/>
                </a:solidFill>
                <a:latin typeface="Arial"/>
                <a:cs typeface="Arial" panose="020B0604020202020204" pitchFamily="34" charset="0"/>
              </a:rPr>
              <a:t>Recombinant Interferons</a:t>
            </a:r>
          </a:p>
          <a:p>
            <a:pPr marL="557204" lvl="1" indent="-214313" defTabSz="68578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3565A"/>
                </a:solidFill>
                <a:latin typeface="Arial"/>
                <a:cs typeface="Arial" panose="020B0604020202020204" pitchFamily="34" charset="0"/>
              </a:rPr>
              <a:t>Immune modulators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FDE18B-1305-DA4D-84E2-E104C403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052" y="971598"/>
            <a:ext cx="5147580" cy="487947"/>
          </a:xfrm>
        </p:spPr>
        <p:txBody>
          <a:bodyPr>
            <a:noAutofit/>
          </a:bodyPr>
          <a:lstStyle/>
          <a:p>
            <a:br>
              <a:rPr lang="en-US" sz="2400" dirty="0"/>
            </a:br>
            <a:r>
              <a:rPr lang="en-US" sz="2400" dirty="0"/>
              <a:t>Potential Antiviral Targets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44ED77-B9A5-984D-840E-C627F734916B}"/>
              </a:ext>
            </a:extLst>
          </p:cNvPr>
          <p:cNvSpPr txBox="1"/>
          <p:nvPr/>
        </p:nvSpPr>
        <p:spPr>
          <a:xfrm>
            <a:off x="6307931" y="5540153"/>
            <a:ext cx="27109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783"/>
            <a:r>
              <a:rPr lang="en-US" sz="900" dirty="0" err="1">
                <a:solidFill>
                  <a:srgbClr val="53565A"/>
                </a:solidFill>
                <a:latin typeface="Times New Roman"/>
              </a:rPr>
              <a:t>Zumla</a:t>
            </a:r>
            <a:r>
              <a:rPr lang="en-US" sz="900" dirty="0">
                <a:solidFill>
                  <a:srgbClr val="53565A"/>
                </a:solidFill>
                <a:latin typeface="Times New Roman"/>
              </a:rPr>
              <a:t> et al. Nature Reviews Drug Discovery 2016</a:t>
            </a:r>
          </a:p>
          <a:p>
            <a:pPr defTabSz="685783"/>
            <a:r>
              <a:rPr lang="en-US" sz="900" dirty="0">
                <a:solidFill>
                  <a:srgbClr val="53565A"/>
                </a:solidFill>
                <a:latin typeface="Times New Roman"/>
              </a:rPr>
              <a:t>Li &amp; De </a:t>
            </a:r>
            <a:r>
              <a:rPr lang="en-US" sz="900" dirty="0" err="1">
                <a:solidFill>
                  <a:srgbClr val="53565A"/>
                </a:solidFill>
                <a:latin typeface="Times New Roman"/>
              </a:rPr>
              <a:t>Clerq</a:t>
            </a:r>
            <a:r>
              <a:rPr lang="en-US" sz="900" dirty="0">
                <a:solidFill>
                  <a:srgbClr val="53565A"/>
                </a:solidFill>
                <a:latin typeface="Times New Roman"/>
              </a:rPr>
              <a:t>. Nature Reviews Drug Discovery,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E10316-6398-471E-8B18-3D7E12DA1CE9}"/>
              </a:ext>
            </a:extLst>
          </p:cNvPr>
          <p:cNvSpPr txBox="1"/>
          <p:nvPr/>
        </p:nvSpPr>
        <p:spPr>
          <a:xfrm>
            <a:off x="4298623" y="6476212"/>
            <a:ext cx="466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Slide courtesy of Magda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Sobieszczyk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val="308351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CE507-33C1-E243-9E97-0F98CBC0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64" y="-10071"/>
            <a:ext cx="8066314" cy="727928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Evaluate Existing Antivirals: RNA-dependent-polymerases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9C02EF-A850-6E4E-A724-0984A4A7C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093" y="955168"/>
            <a:ext cx="4045530" cy="49557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8399FE-6CD1-FA4A-8324-237ABB510FDE}"/>
              </a:ext>
            </a:extLst>
          </p:cNvPr>
          <p:cNvSpPr/>
          <p:nvPr/>
        </p:nvSpPr>
        <p:spPr>
          <a:xfrm>
            <a:off x="6092800" y="5377503"/>
            <a:ext cx="294748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783"/>
            <a:r>
              <a:rPr lang="en-US" sz="900" dirty="0">
                <a:solidFill>
                  <a:srgbClr val="53565A"/>
                </a:solidFill>
                <a:latin typeface="Times New Roman"/>
              </a:rPr>
              <a:t>Li &amp; De </a:t>
            </a:r>
            <a:r>
              <a:rPr lang="en-US" sz="900" dirty="0" err="1">
                <a:solidFill>
                  <a:srgbClr val="53565A"/>
                </a:solidFill>
                <a:latin typeface="Times New Roman"/>
              </a:rPr>
              <a:t>Clerq</a:t>
            </a:r>
            <a:r>
              <a:rPr lang="en-US" sz="900" dirty="0">
                <a:solidFill>
                  <a:srgbClr val="53565A"/>
                </a:solidFill>
                <a:latin typeface="Times New Roman"/>
              </a:rPr>
              <a:t>. Nature Reviews Drug Discovery, 2020</a:t>
            </a:r>
          </a:p>
          <a:p>
            <a:pPr defTabSz="685783"/>
            <a:r>
              <a:rPr lang="en-US" sz="900" dirty="0">
                <a:solidFill>
                  <a:srgbClr val="53565A"/>
                </a:solidFill>
                <a:latin typeface="Times New Roman"/>
              </a:rPr>
              <a:t>Wang, M. et al. </a:t>
            </a:r>
            <a:r>
              <a:rPr lang="en-US" sz="900" i="1" dirty="0">
                <a:solidFill>
                  <a:srgbClr val="53565A"/>
                </a:solidFill>
                <a:latin typeface="Times New Roman"/>
              </a:rPr>
              <a:t>Cell Res</a:t>
            </a:r>
            <a:r>
              <a:rPr lang="en-US" sz="900" dirty="0">
                <a:solidFill>
                  <a:srgbClr val="53565A"/>
                </a:solidFill>
                <a:latin typeface="Times New Roman"/>
              </a:rPr>
              <a:t>.  2020</a:t>
            </a:r>
          </a:p>
          <a:p>
            <a:pPr defTabSz="685783"/>
            <a:r>
              <a:rPr lang="en-US" sz="900" dirty="0">
                <a:solidFill>
                  <a:srgbClr val="53565A"/>
                </a:solidFill>
                <a:latin typeface="Times New Roman"/>
              </a:rPr>
              <a:t>Agostini et al. mBio, 2018</a:t>
            </a:r>
          </a:p>
          <a:p>
            <a:pPr defTabSz="685783"/>
            <a:r>
              <a:rPr lang="en-US" sz="900" dirty="0" err="1">
                <a:solidFill>
                  <a:srgbClr val="53565A"/>
                </a:solidFill>
                <a:latin typeface="Times New Roman"/>
              </a:rPr>
              <a:t>Holshue</a:t>
            </a:r>
            <a:r>
              <a:rPr lang="en-US" sz="900" dirty="0">
                <a:solidFill>
                  <a:srgbClr val="53565A"/>
                </a:solidFill>
                <a:latin typeface="Times New Roman"/>
              </a:rPr>
              <a:t>, NEJM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4F6AC-184E-7F4F-9C83-337967CD6AF0}"/>
              </a:ext>
            </a:extLst>
          </p:cNvPr>
          <p:cNvSpPr txBox="1"/>
          <p:nvPr/>
        </p:nvSpPr>
        <p:spPr>
          <a:xfrm>
            <a:off x="4298623" y="1040175"/>
            <a:ext cx="4512868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04" lvl="1" indent="-214313" defTabSz="685783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53565A"/>
                </a:solidFill>
                <a:latin typeface="Arial"/>
              </a:rPr>
              <a:t>Remdesivir</a:t>
            </a:r>
            <a:r>
              <a:rPr lang="en-US" dirty="0">
                <a:solidFill>
                  <a:srgbClr val="53565A"/>
                </a:solidFill>
                <a:latin typeface="Arial"/>
              </a:rPr>
              <a:t> (investigational) </a:t>
            </a:r>
          </a:p>
          <a:p>
            <a:pPr marL="900095" lvl="2" indent="-214313" defTabSz="68578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3565A"/>
                </a:solidFill>
                <a:latin typeface="Arial"/>
              </a:rPr>
              <a:t>Developed and tested to treat Ebola</a:t>
            </a:r>
          </a:p>
          <a:p>
            <a:pPr marL="1242987" lvl="3" indent="-214313" defTabSz="68578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3565A"/>
                </a:solidFill>
                <a:latin typeface="Arial"/>
              </a:rPr>
              <a:t>Safety database in &gt;500 individuals</a:t>
            </a:r>
          </a:p>
          <a:p>
            <a:pPr marL="900095" lvl="2" indent="-214313" defTabSz="685783">
              <a:buFont typeface="Arial" panose="020B0604020202020204" pitchFamily="34" charset="0"/>
              <a:buChar char="•"/>
            </a:pPr>
            <a:r>
              <a:rPr lang="en-US" sz="1500" i="1" dirty="0">
                <a:solidFill>
                  <a:srgbClr val="53565A"/>
                </a:solidFill>
                <a:latin typeface="Arial"/>
              </a:rPr>
              <a:t>in vitro </a:t>
            </a:r>
            <a:r>
              <a:rPr lang="en-US" sz="1500" dirty="0">
                <a:solidFill>
                  <a:srgbClr val="53565A"/>
                </a:solidFill>
                <a:latin typeface="Arial"/>
              </a:rPr>
              <a:t>antiviral activity against SARS CoV-2</a:t>
            </a:r>
          </a:p>
          <a:p>
            <a:pPr marL="900095" lvl="2" indent="-214313" defTabSz="68578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3565A"/>
                </a:solidFill>
                <a:latin typeface="Arial"/>
              </a:rPr>
              <a:t>Activity against MERS-</a:t>
            </a:r>
            <a:r>
              <a:rPr lang="en-US" sz="1500" dirty="0" err="1">
                <a:solidFill>
                  <a:srgbClr val="53565A"/>
                </a:solidFill>
                <a:latin typeface="Arial"/>
              </a:rPr>
              <a:t>CoV</a:t>
            </a:r>
            <a:r>
              <a:rPr lang="en-US" sz="1500" dirty="0">
                <a:solidFill>
                  <a:srgbClr val="53565A"/>
                </a:solidFill>
                <a:latin typeface="Arial"/>
              </a:rPr>
              <a:t> in macaque model</a:t>
            </a:r>
          </a:p>
          <a:p>
            <a:pPr marL="900095" lvl="2" indent="-214313" defTabSz="68578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3565A"/>
                </a:solidFill>
                <a:latin typeface="Arial"/>
              </a:rPr>
              <a:t>Outcompetes proofreading ability of exonuclease</a:t>
            </a:r>
            <a:endParaRPr lang="en-US" dirty="0">
              <a:solidFill>
                <a:srgbClr val="53565A"/>
              </a:solidFill>
              <a:latin typeface="Arial"/>
            </a:endParaRPr>
          </a:p>
          <a:p>
            <a:pPr marL="557204" lvl="1" indent="-214313" defTabSz="68578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3565A"/>
                </a:solidFill>
                <a:latin typeface="Arial"/>
              </a:rPr>
              <a:t>Favipiravir (investigational, except approved in Japan for influenza) </a:t>
            </a:r>
          </a:p>
          <a:p>
            <a:pPr marL="900095" lvl="2" indent="-214313" defTabSz="685783">
              <a:buFont typeface="Arial" panose="020B0604020202020204" pitchFamily="34" charset="0"/>
              <a:buChar char="•"/>
            </a:pPr>
            <a:r>
              <a:rPr lang="en-US" sz="1350" i="1" dirty="0">
                <a:solidFill>
                  <a:srgbClr val="53565A"/>
                </a:solidFill>
                <a:latin typeface="Arial"/>
              </a:rPr>
              <a:t>in vitro </a:t>
            </a:r>
            <a:r>
              <a:rPr lang="en-US" sz="1350" dirty="0">
                <a:solidFill>
                  <a:srgbClr val="53565A"/>
                </a:solidFill>
                <a:latin typeface="Arial"/>
              </a:rPr>
              <a:t>antiviral activity against SARS CoV-2 </a:t>
            </a:r>
          </a:p>
          <a:p>
            <a:pPr marL="900095" lvl="2" indent="-214313" defTabSz="68578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53565A"/>
                </a:solidFill>
                <a:latin typeface="Arial"/>
              </a:rPr>
              <a:t>Efficacy study evaluating in combination with interferon-</a:t>
            </a:r>
            <a:r>
              <a:rPr lang="el-GR" sz="1350" dirty="0">
                <a:solidFill>
                  <a:srgbClr val="53565A"/>
                </a:solidFill>
                <a:latin typeface="Arial"/>
              </a:rPr>
              <a:t>α </a:t>
            </a:r>
            <a:r>
              <a:rPr lang="en-US" sz="1350" dirty="0">
                <a:solidFill>
                  <a:srgbClr val="53565A"/>
                </a:solidFill>
                <a:latin typeface="Arial"/>
              </a:rPr>
              <a:t> </a:t>
            </a:r>
            <a:endParaRPr lang="en-US" sz="900" dirty="0">
              <a:solidFill>
                <a:srgbClr val="53565A"/>
              </a:solidFill>
              <a:latin typeface="Arial"/>
            </a:endParaRPr>
          </a:p>
          <a:p>
            <a:pPr marL="557204" lvl="1" indent="-214313" defTabSz="68578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3565A"/>
                </a:solidFill>
                <a:latin typeface="Arial"/>
              </a:rPr>
              <a:t>Ribavirin (HCV and RSV):</a:t>
            </a:r>
          </a:p>
          <a:p>
            <a:pPr marL="900095" lvl="2" indent="-214313" defTabSz="68578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53565A"/>
                </a:solidFill>
                <a:latin typeface="Arial"/>
              </a:rPr>
              <a:t>Tested against SARS Co-V, MERS: anemia </a:t>
            </a:r>
          </a:p>
          <a:p>
            <a:pPr marL="900095" lvl="2" indent="-214313" defTabSz="68578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53565A"/>
                </a:solidFill>
                <a:latin typeface="Arial"/>
              </a:rPr>
              <a:t>Potency against COVID-19 unclear </a:t>
            </a:r>
          </a:p>
          <a:p>
            <a:pPr marL="685783" lvl="2" defTabSz="685783"/>
            <a:endParaRPr lang="en-US" sz="900" dirty="0">
              <a:solidFill>
                <a:srgbClr val="53565A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F3FA05-84F3-4D33-B408-935BFD00E7DD}"/>
              </a:ext>
            </a:extLst>
          </p:cNvPr>
          <p:cNvSpPr txBox="1"/>
          <p:nvPr/>
        </p:nvSpPr>
        <p:spPr>
          <a:xfrm>
            <a:off x="4298623" y="6476212"/>
            <a:ext cx="466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Slide courtesy of Magda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Sobieszczyk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modified by KM</a:t>
            </a:r>
          </a:p>
        </p:txBody>
      </p:sp>
    </p:spTree>
    <p:extLst>
      <p:ext uri="{BB962C8B-B14F-4D97-AF65-F5344CB8AC3E}">
        <p14:creationId xmlns:p14="http://schemas.microsoft.com/office/powerpoint/2010/main" val="252873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8688-A5BD-4BE6-B4DF-5EEB7B1F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Remdesivir</a:t>
            </a:r>
            <a:r>
              <a:rPr lang="en-US" dirty="0"/>
              <a:t> for COVID-19 Infection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FD97B-BAAA-4572-93EF-FE17D3C28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5" y="1253765"/>
            <a:ext cx="8114645" cy="5329596"/>
          </a:xfrm>
        </p:spPr>
        <p:txBody>
          <a:bodyPr/>
          <a:lstStyle/>
          <a:p>
            <a:r>
              <a:rPr lang="en-US" sz="1800" dirty="0"/>
              <a:t>Mechanism = adenosine nucleoside analog </a:t>
            </a:r>
          </a:p>
          <a:p>
            <a:r>
              <a:rPr lang="en-US" sz="1800" dirty="0"/>
              <a:t>Activity against many viruses including Ebola, SARS, MERS, and COVID-19</a:t>
            </a:r>
          </a:p>
          <a:p>
            <a:r>
              <a:rPr lang="en-US" sz="1800" dirty="0"/>
              <a:t>Found to be ineffective in Ebola, but safe in &gt; 500 individuals treated</a:t>
            </a:r>
          </a:p>
          <a:p>
            <a:r>
              <a:rPr lang="en-US" sz="1800" dirty="0"/>
              <a:t>Two phase III trials ongoing for mild/moderate and severe COVID-19</a:t>
            </a:r>
          </a:p>
          <a:p>
            <a:pPr lvl="1"/>
            <a:r>
              <a:rPr lang="en-US" sz="1800" dirty="0"/>
              <a:t>200 mg IV loading dose on Day 1 followed by 100 mg IV once daily to complete 10 days </a:t>
            </a:r>
          </a:p>
          <a:p>
            <a:pPr lvl="2"/>
            <a:r>
              <a:rPr lang="en-US" sz="1800" dirty="0"/>
              <a:t>Currently enrolling cruise ship passengers</a:t>
            </a:r>
          </a:p>
          <a:p>
            <a:endParaRPr lang="en-US" sz="1800" dirty="0"/>
          </a:p>
          <a:p>
            <a:r>
              <a:rPr lang="en-US" sz="1800" dirty="0"/>
              <a:t>Single Patient IND for compassionate use in confirmed COVID-19</a:t>
            </a:r>
          </a:p>
          <a:p>
            <a:pPr lvl="1"/>
            <a:r>
              <a:rPr lang="en-US" sz="1800" dirty="0"/>
              <a:t>Requires approval from Gilead and FDA (Form 3296) </a:t>
            </a:r>
          </a:p>
          <a:p>
            <a:pPr lvl="1"/>
            <a:r>
              <a:rPr lang="en-US" sz="1800" dirty="0"/>
              <a:t>Key exclusion criteria: </a:t>
            </a:r>
            <a:r>
              <a:rPr lang="en-US" sz="1800" dirty="0" err="1"/>
              <a:t>CrCl</a:t>
            </a:r>
            <a:r>
              <a:rPr lang="en-US" sz="1800" dirty="0"/>
              <a:t> &lt;30, ALT &gt;5x ULN, on pressor support to maintain BP, other experimental agents, multiorgan failure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565C0-5D4D-45CF-B412-435D3C6B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A7A90-1FE9-4EB7-83E0-501C8031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D830E-960B-4FBF-8689-FC78D395AD11}"/>
              </a:ext>
            </a:extLst>
          </p:cNvPr>
          <p:cNvSpPr txBox="1"/>
          <p:nvPr/>
        </p:nvSpPr>
        <p:spPr>
          <a:xfrm>
            <a:off x="171539" y="6111759"/>
            <a:ext cx="62593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/>
            <a:r>
              <a:rPr lang="en-US" sz="900" dirty="0">
                <a:solidFill>
                  <a:srgbClr val="000000"/>
                </a:solidFill>
                <a:latin typeface="Arial"/>
              </a:rPr>
              <a:t>Slides origin Shawn Mazur, PharmD, Monica Mehta, PharmD, Christine Kubin, PharmD, updated by KM</a:t>
            </a:r>
          </a:p>
        </p:txBody>
      </p:sp>
    </p:spTree>
    <p:extLst>
      <p:ext uri="{BB962C8B-B14F-4D97-AF65-F5344CB8AC3E}">
        <p14:creationId xmlns:p14="http://schemas.microsoft.com/office/powerpoint/2010/main" val="68929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7EDE-4EDA-40E3-AC35-6568603E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NYPH Experience Compassionate Use </a:t>
            </a:r>
            <a:r>
              <a:rPr lang="en-US" dirty="0" err="1"/>
              <a:t>Remdesivir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FB10C-A7DA-437F-9209-187328265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00" y="1418227"/>
            <a:ext cx="77343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As of 3/11/20, 2 critically-ill patients approved for use of </a:t>
            </a:r>
            <a:r>
              <a:rPr lang="en-US" dirty="0" err="1"/>
              <a:t>remdesivir</a:t>
            </a:r>
            <a:r>
              <a:rPr lang="en-US" dirty="0"/>
              <a:t> for compassionate use:</a:t>
            </a:r>
          </a:p>
          <a:p>
            <a:pPr lvl="1"/>
            <a:r>
              <a:rPr lang="en-US" sz="2400" dirty="0"/>
              <a:t>Pt #1: MICU at NYP/CU, started therapy 3/5/20</a:t>
            </a:r>
          </a:p>
          <a:p>
            <a:pPr lvl="1"/>
            <a:r>
              <a:rPr lang="en-US" sz="2400" dirty="0"/>
              <a:t>Pt #2: MICU at NYP/WC, admitted 3/6, approved 3/7/20 by Gilead then FDA, drug received early 3/9, patient clinically improving and declined dosing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dirty="0"/>
              <a:t>Requested on 2 others – not eligible</a:t>
            </a:r>
          </a:p>
          <a:p>
            <a:pPr lvl="1"/>
            <a:r>
              <a:rPr lang="en-US" sz="2400" dirty="0"/>
              <a:t>Pt #3: CICU at NYP/WC, </a:t>
            </a:r>
            <a:r>
              <a:rPr lang="en-US" sz="2400" dirty="0" err="1"/>
              <a:t>CrCl</a:t>
            </a:r>
            <a:r>
              <a:rPr lang="en-US" sz="2400" dirty="0"/>
              <a:t> &lt;30, ALT &gt;5xULN, </a:t>
            </a:r>
            <a:r>
              <a:rPr lang="en-US" sz="2400" dirty="0" err="1"/>
              <a:t>pressors</a:t>
            </a:r>
            <a:endParaRPr lang="en-US" sz="2400" dirty="0"/>
          </a:p>
          <a:p>
            <a:pPr lvl="1"/>
            <a:r>
              <a:rPr lang="en-US" sz="2400" dirty="0"/>
              <a:t>Pt #4: MICU at NYP/LMH, was eligible but developed </a:t>
            </a:r>
            <a:r>
              <a:rPr lang="en-US" sz="2400" dirty="0" err="1"/>
              <a:t>CrCl</a:t>
            </a:r>
            <a:r>
              <a:rPr lang="en-US" sz="2400" dirty="0"/>
              <a:t>&lt;30 after requested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33BE0-4C1E-4764-B667-DDDC9D44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88FA2-CE9C-4778-8D89-A3BA4C7B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4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75FA8-E2FC-4749-BB4E-4BF7F293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218388"/>
            <a:ext cx="7968996" cy="10687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Coronavirus RNA Protease inhibitors</a:t>
            </a:r>
            <a:br>
              <a:rPr lang="en-US" dirty="0"/>
            </a:br>
            <a:r>
              <a:rPr lang="en-US" altLang="en-US" sz="2325" dirty="0"/>
              <a:t>papain-like cysteine protease (</a:t>
            </a:r>
            <a:r>
              <a:rPr lang="en-US" altLang="en-US" sz="2325" dirty="0" err="1"/>
              <a:t>PLpro</a:t>
            </a:r>
            <a:r>
              <a:rPr lang="en-US" altLang="en-US" sz="2325" dirty="0"/>
              <a:t>) </a:t>
            </a:r>
            <a:br>
              <a:rPr lang="en-US" altLang="en-US" sz="2325" dirty="0"/>
            </a:br>
            <a:r>
              <a:rPr lang="en-US" altLang="en-US" sz="2325" dirty="0"/>
              <a:t>3C‑like serine protease (3CLpro)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E84AD-685F-E44E-83D2-A7A890987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Approved HIV-1 protease inhibitors </a:t>
            </a:r>
            <a:r>
              <a:rPr lang="en-US" b="1" dirty="0" err="1"/>
              <a:t>lopinavir</a:t>
            </a:r>
            <a:r>
              <a:rPr lang="en-US" b="1" dirty="0"/>
              <a:t> boosted with ritonavir (</a:t>
            </a:r>
            <a:r>
              <a:rPr lang="en-US" b="1" dirty="0" err="1"/>
              <a:t>Lopinavir</a:t>
            </a:r>
            <a:r>
              <a:rPr lang="en-US" b="1" dirty="0"/>
              <a:t>/r) evaluated in SARS and MERS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Clinical experience with SARS-</a:t>
            </a:r>
            <a:r>
              <a:rPr lang="en-US" b="1" dirty="0" err="1"/>
              <a:t>CoV</a:t>
            </a:r>
            <a:endParaRPr lang="en-US" b="1" dirty="0"/>
          </a:p>
          <a:p>
            <a:pPr marL="771525" lvl="1" indent="-257175"/>
            <a:r>
              <a:rPr lang="en-US" dirty="0"/>
              <a:t>Non-randomized trial of lopinavir/r vs historical controls treated with ribavirin</a:t>
            </a:r>
          </a:p>
          <a:p>
            <a:pPr marL="771525" lvl="1" indent="-257175"/>
            <a:r>
              <a:rPr lang="en-US" dirty="0"/>
              <a:t>Lower risk of ARDS or death compared with ribavirin alone but limitations of study design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Effective for SARS CoV-2?</a:t>
            </a:r>
          </a:p>
          <a:p>
            <a:pPr marL="771525" lvl="1" indent="-257175"/>
            <a:r>
              <a:rPr lang="en-US" b="1" dirty="0">
                <a:solidFill>
                  <a:srgbClr val="C00000"/>
                </a:solidFill>
              </a:rPr>
              <a:t>PK data do not support - </a:t>
            </a:r>
            <a:r>
              <a:rPr lang="en-US" b="1" dirty="0"/>
              <a:t>SARS CoV-2</a:t>
            </a:r>
            <a:r>
              <a:rPr lang="en-US" dirty="0"/>
              <a:t> is 100X less susceptible to lopinavir than HIV and is not likely to be effective at available doses</a:t>
            </a:r>
          </a:p>
          <a:p>
            <a:pPr marL="771525" lvl="1" indent="-257175"/>
            <a:r>
              <a:rPr lang="en-US" dirty="0"/>
              <a:t>Early/Preliminary data from 52 patients in lopinavir/r vs 48 controls  </a:t>
            </a:r>
          </a:p>
          <a:p>
            <a:pPr marL="1157288" lvl="2" indent="-257175"/>
            <a:r>
              <a:rPr lang="en-US" dirty="0"/>
              <a:t>lopinavir/r </a:t>
            </a:r>
            <a:r>
              <a:rPr lang="en-US" dirty="0">
                <a:solidFill>
                  <a:srgbClr val="C00000"/>
                </a:solidFill>
              </a:rPr>
              <a:t>NOT</a:t>
            </a:r>
            <a:r>
              <a:rPr lang="en-US" dirty="0"/>
              <a:t> better than placebo at reducing symptoms or viral levels</a:t>
            </a:r>
            <a:endParaRPr lang="en-US" b="1" dirty="0">
              <a:solidFill>
                <a:srgbClr val="C00000"/>
              </a:solidFill>
            </a:endParaRPr>
          </a:p>
          <a:p>
            <a:pPr marL="771525" lvl="1" indent="-257175"/>
            <a:r>
              <a:rPr lang="en-US" b="1" dirty="0"/>
              <a:t>Phase 3 Open label study of Lopinavir/r in patients with mild COVID-19</a:t>
            </a:r>
          </a:p>
          <a:p>
            <a:pPr marL="257175" indent="-257175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7CD84-E99A-4E45-889F-D25B8D79DFA5}"/>
              </a:ext>
            </a:extLst>
          </p:cNvPr>
          <p:cNvSpPr/>
          <p:nvPr/>
        </p:nvSpPr>
        <p:spPr>
          <a:xfrm>
            <a:off x="6065056" y="5443724"/>
            <a:ext cx="3328155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105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Morse J et al, </a:t>
            </a:r>
            <a:r>
              <a:rPr lang="en-US" sz="1050" dirty="0" err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ChemBio</a:t>
            </a:r>
            <a:r>
              <a:rPr lang="en-US" sz="105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2020</a:t>
            </a:r>
          </a:p>
          <a:p>
            <a:pPr defTabSz="685800">
              <a:defRPr/>
            </a:pPr>
            <a:r>
              <a:rPr lang="en-US" sz="105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Chu, Thorax, 2004</a:t>
            </a:r>
          </a:p>
          <a:p>
            <a:pPr defTabSz="685800">
              <a:defRPr/>
            </a:pPr>
            <a:r>
              <a:rPr lang="en-US" sz="105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Chen. Chinese Journal of Infectious Diseases, 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65011-8BC0-4809-A5CE-F922C13EEF93}"/>
              </a:ext>
            </a:extLst>
          </p:cNvPr>
          <p:cNvSpPr txBox="1"/>
          <p:nvPr/>
        </p:nvSpPr>
        <p:spPr>
          <a:xfrm>
            <a:off x="4298623" y="6485639"/>
            <a:ext cx="466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Slide courtesy of Magda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Sobieszczyk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modified by KM</a:t>
            </a:r>
          </a:p>
        </p:txBody>
      </p:sp>
    </p:spTree>
    <p:extLst>
      <p:ext uri="{BB962C8B-B14F-4D97-AF65-F5344CB8AC3E}">
        <p14:creationId xmlns:p14="http://schemas.microsoft.com/office/powerpoint/2010/main" val="222405995"/>
      </p:ext>
    </p:extLst>
  </p:cSld>
  <p:clrMapOvr>
    <a:masterClrMapping/>
  </p:clrMapOvr>
</p:sld>
</file>

<file path=ppt/theme/theme1.xml><?xml version="1.0" encoding="utf-8"?>
<a:theme xmlns:a="http://schemas.openxmlformats.org/drawingml/2006/main" name="WCM_Template_Cobranded PPT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B Powerpoint Template">
  <a:themeElements>
    <a:clrScheme name="Custom 5">
      <a:dk1>
        <a:srgbClr val="53565A"/>
      </a:dk1>
      <a:lt1>
        <a:srgbClr val="FFFFFF"/>
      </a:lt1>
      <a:dk2>
        <a:srgbClr val="0077C8"/>
      </a:dk2>
      <a:lt2>
        <a:srgbClr val="FFFFFF"/>
      </a:lt2>
      <a:accent1>
        <a:srgbClr val="1D4F91"/>
      </a:accent1>
      <a:accent2>
        <a:srgbClr val="17802F"/>
      </a:accent2>
      <a:accent3>
        <a:srgbClr val="FC4C02"/>
      </a:accent3>
      <a:accent4>
        <a:srgbClr val="75787B"/>
      </a:accent4>
      <a:accent5>
        <a:srgbClr val="FFA300"/>
      </a:accent5>
      <a:accent6>
        <a:srgbClr val="AE2573"/>
      </a:accent6>
      <a:hlink>
        <a:srgbClr val="FF2500"/>
      </a:hlink>
      <a:folHlink>
        <a:srgbClr val="A6320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3.xml><?xml version="1.0" encoding="utf-8"?>
<a:theme xmlns:a="http://schemas.openxmlformats.org/drawingml/2006/main" name="NYP PowerPoint">
  <a:themeElements>
    <a:clrScheme name="nyp_ppt colors FNL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2231A"/>
      </a:accent1>
      <a:accent2>
        <a:srgbClr val="FFA300"/>
      </a:accent2>
      <a:accent3>
        <a:srgbClr val="FBE122"/>
      </a:accent3>
      <a:accent4>
        <a:srgbClr val="006BA6"/>
      </a:accent4>
      <a:accent5>
        <a:srgbClr val="00A3E0"/>
      </a:accent5>
      <a:accent6>
        <a:srgbClr val="C8C9C7"/>
      </a:accent6>
      <a:hlink>
        <a:srgbClr val="006BA6"/>
      </a:hlink>
      <a:folHlink>
        <a:srgbClr val="E223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11A5552-8893-474D-87A6-2B2BC1233130}" vid="{ED366D7C-DF9B-4085-9367-719C2D9BCB3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WCM_Template_Cobranded PPT_White</Template>
  <TotalTime>41657</TotalTime>
  <Words>1578</Words>
  <Application>Microsoft Office PowerPoint</Application>
  <PresentationFormat>On-screen Show (4:3)</PresentationFormat>
  <Paragraphs>234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Courier New</vt:lpstr>
      <vt:lpstr>Helvetica</vt:lpstr>
      <vt:lpstr>Lucida Grande</vt:lpstr>
      <vt:lpstr>LucidaGrande</vt:lpstr>
      <vt:lpstr>Times New Roman</vt:lpstr>
      <vt:lpstr>Wingdings</vt:lpstr>
      <vt:lpstr>WCM_Template_Cobranded PPT_White</vt:lpstr>
      <vt:lpstr>UB Powerpoint Template</vt:lpstr>
      <vt:lpstr>NYP PowerPoint</vt:lpstr>
      <vt:lpstr>Clinical Management and Treatment</vt:lpstr>
      <vt:lpstr>Clinical Management and Treatment</vt:lpstr>
      <vt:lpstr>PowerPoint Presentation</vt:lpstr>
      <vt:lpstr>PowerPoint Presentation</vt:lpstr>
      <vt:lpstr> Potential Antiviral Targets</vt:lpstr>
      <vt:lpstr>Evaluate Existing Antivirals: RNA-dependent-polymerases</vt:lpstr>
      <vt:lpstr>Remdesivir for COVID-19 Infection </vt:lpstr>
      <vt:lpstr>NYPH Experience Compassionate Use Remdesivir</vt:lpstr>
      <vt:lpstr>Coronavirus RNA Protease inhibitors papain-like cysteine protease (PLpro)  3C‑like serine protease (3CLpro) </vt:lpstr>
      <vt:lpstr>Selected Antiviral Compounds against Human Coronaviruses</vt:lpstr>
      <vt:lpstr>Selected Host-based Treatment Strategies</vt:lpstr>
      <vt:lpstr>Immunomodulation to control host immune response</vt:lpstr>
      <vt:lpstr>Coronavirus Treatment Summary</vt:lpstr>
    </vt:vector>
  </TitlesOfParts>
  <Company>NewYork-Presbyterian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Pro-Procalcitonin</dc:title>
  <dc:creator>Matthew Simon</dc:creator>
  <cp:lastModifiedBy>Kristen Marks</cp:lastModifiedBy>
  <cp:revision>374</cp:revision>
  <cp:lastPrinted>2015-10-19T20:50:20Z</cp:lastPrinted>
  <dcterms:created xsi:type="dcterms:W3CDTF">2017-03-31T15:39:27Z</dcterms:created>
  <dcterms:modified xsi:type="dcterms:W3CDTF">2020-03-11T00:28:45Z</dcterms:modified>
</cp:coreProperties>
</file>